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1143" r:id="rId2"/>
    <p:sldId id="972" r:id="rId3"/>
    <p:sldId id="1328" r:id="rId4"/>
    <p:sldId id="1320" r:id="rId5"/>
    <p:sldId id="1329" r:id="rId6"/>
    <p:sldId id="1330" r:id="rId7"/>
    <p:sldId id="1543" r:id="rId8"/>
    <p:sldId id="1510" r:id="rId9"/>
    <p:sldId id="407" r:id="rId10"/>
    <p:sldId id="406" r:id="rId11"/>
    <p:sldId id="1518" r:id="rId12"/>
    <p:sldId id="1517" r:id="rId13"/>
    <p:sldId id="1331" r:id="rId14"/>
    <p:sldId id="1332" r:id="rId15"/>
    <p:sldId id="1544" r:id="rId16"/>
    <p:sldId id="1545" r:id="rId17"/>
    <p:sldId id="1524" r:id="rId18"/>
    <p:sldId id="1311" r:id="rId19"/>
    <p:sldId id="1312" r:id="rId20"/>
    <p:sldId id="1525" r:id="rId21"/>
    <p:sldId id="1526" r:id="rId22"/>
    <p:sldId id="1074" r:id="rId23"/>
    <p:sldId id="1066" r:id="rId24"/>
    <p:sldId id="1337" r:id="rId25"/>
    <p:sldId id="1336" r:id="rId26"/>
    <p:sldId id="1527" r:id="rId27"/>
    <p:sldId id="1528" r:id="rId28"/>
    <p:sldId id="1322" r:id="rId29"/>
    <p:sldId id="1339" r:id="rId30"/>
    <p:sldId id="1095" r:id="rId31"/>
    <p:sldId id="1318" r:id="rId32"/>
    <p:sldId id="1145" r:id="rId33"/>
    <p:sldId id="1083" r:id="rId34"/>
    <p:sldId id="967" r:id="rId35"/>
    <p:sldId id="1130" r:id="rId36"/>
    <p:sldId id="1352" r:id="rId37"/>
    <p:sldId id="1354" r:id="rId38"/>
    <p:sldId id="1355" r:id="rId39"/>
    <p:sldId id="1356" r:id="rId40"/>
    <p:sldId id="1357" r:id="rId41"/>
    <p:sldId id="1341" r:id="rId42"/>
    <p:sldId id="1313" r:id="rId43"/>
    <p:sldId id="1314" r:id="rId44"/>
    <p:sldId id="1358" r:id="rId45"/>
    <p:sldId id="1359" r:id="rId46"/>
    <p:sldId id="1360" r:id="rId47"/>
    <p:sldId id="1361" r:id="rId48"/>
    <p:sldId id="1362" r:id="rId49"/>
    <p:sldId id="1315" r:id="rId50"/>
    <p:sldId id="1091" r:id="rId51"/>
    <p:sldId id="1090" r:id="rId52"/>
    <p:sldId id="425" r:id="rId53"/>
    <p:sldId id="431" r:id="rId54"/>
    <p:sldId id="1363" r:id="rId55"/>
    <p:sldId id="1364" r:id="rId56"/>
    <p:sldId id="1365" r:id="rId57"/>
    <p:sldId id="1137" r:id="rId58"/>
    <p:sldId id="439" r:id="rId59"/>
    <p:sldId id="440" r:id="rId60"/>
    <p:sldId id="442" r:id="rId61"/>
    <p:sldId id="443" r:id="rId62"/>
    <p:sldId id="444" r:id="rId63"/>
    <p:sldId id="1387" r:id="rId64"/>
    <p:sldId id="1390" r:id="rId65"/>
    <p:sldId id="1194" r:id="rId66"/>
    <p:sldId id="1391" r:id="rId67"/>
    <p:sldId id="1392" r:id="rId68"/>
    <p:sldId id="1393" r:id="rId69"/>
    <p:sldId id="1394" r:id="rId70"/>
    <p:sldId id="1395" r:id="rId71"/>
    <p:sldId id="1396" r:id="rId72"/>
    <p:sldId id="1388" r:id="rId73"/>
    <p:sldId id="944" r:id="rId74"/>
    <p:sldId id="1529" r:id="rId75"/>
    <p:sldId id="1546" r:id="rId76"/>
    <p:sldId id="1547" r:id="rId77"/>
    <p:sldId id="1533" r:id="rId78"/>
    <p:sldId id="1342" r:id="rId79"/>
    <p:sldId id="1343" r:id="rId80"/>
    <p:sldId id="1344" r:id="rId81"/>
    <p:sldId id="1192" r:id="rId82"/>
    <p:sldId id="1369" r:id="rId83"/>
    <p:sldId id="1193" r:id="rId84"/>
    <p:sldId id="1345" r:id="rId85"/>
    <p:sldId id="1374" r:id="rId86"/>
    <p:sldId id="1372" r:id="rId87"/>
    <p:sldId id="797" r:id="rId88"/>
    <p:sldId id="1371" r:id="rId89"/>
    <p:sldId id="1375" r:id="rId90"/>
    <p:sldId id="1370" r:id="rId91"/>
    <p:sldId id="1397" r:id="rId92"/>
    <p:sldId id="1373" r:id="rId93"/>
    <p:sldId id="1378" r:id="rId94"/>
    <p:sldId id="1340" r:id="rId95"/>
    <p:sldId id="1380" r:id="rId96"/>
    <p:sldId id="1381" r:id="rId97"/>
    <p:sldId id="1382" r:id="rId98"/>
    <p:sldId id="1383" r:id="rId99"/>
    <p:sldId id="1384" r:id="rId100"/>
    <p:sldId id="1385" r:id="rId101"/>
    <p:sldId id="1534" r:id="rId102"/>
    <p:sldId id="1536" r:id="rId103"/>
    <p:sldId id="1535" r:id="rId104"/>
    <p:sldId id="1010" r:id="rId105"/>
    <p:sldId id="973" r:id="rId10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3A0E"/>
    <a:srgbClr val="633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A44B5B-EEDB-47F2-BD77-B826F26E8A4C}" v="427" dt="2025-07-08T18:20:46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7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F0A44B5B-EEDB-47F2-BD77-B826F26E8A4C}"/>
    <pc:docChg chg="undo custSel delSld modSld">
      <pc:chgData name="Biersach, David" userId="14a9feb0-85a7-4da4-be8a-c1e22b637acc" providerId="ADAL" clId="{F0A44B5B-EEDB-47F2-BD77-B826F26E8A4C}" dt="2025-07-08T18:20:46.673" v="1226"/>
      <pc:docMkLst>
        <pc:docMk/>
      </pc:docMkLst>
      <pc:sldChg chg="modAnim">
        <pc:chgData name="Biersach, David" userId="14a9feb0-85a7-4da4-be8a-c1e22b637acc" providerId="ADAL" clId="{F0A44B5B-EEDB-47F2-BD77-B826F26E8A4C}" dt="2025-07-07T16:14:38.350" v="4"/>
        <pc:sldMkLst>
          <pc:docMk/>
          <pc:sldMk cId="1860015175" sldId="1231"/>
        </pc:sldMkLst>
      </pc:sldChg>
      <pc:sldChg chg="del">
        <pc:chgData name="Biersach, David" userId="14a9feb0-85a7-4da4-be8a-c1e22b637acc" providerId="ADAL" clId="{F0A44B5B-EEDB-47F2-BD77-B826F26E8A4C}" dt="2025-07-07T16:28:53.108" v="154" actId="47"/>
        <pc:sldMkLst>
          <pc:docMk/>
          <pc:sldMk cId="2422123237" sldId="1310"/>
        </pc:sldMkLst>
      </pc:sldChg>
      <pc:sldChg chg="addSp delSp modSp mod modAnim">
        <pc:chgData name="Biersach, David" userId="14a9feb0-85a7-4da4-be8a-c1e22b637acc" providerId="ADAL" clId="{F0A44B5B-EEDB-47F2-BD77-B826F26E8A4C}" dt="2025-07-08T13:49:28.604" v="800"/>
        <pc:sldMkLst>
          <pc:docMk/>
          <pc:sldMk cId="1891443140" sldId="1313"/>
        </pc:sldMkLst>
        <pc:spChg chg="add del">
          <ac:chgData name="Biersach, David" userId="14a9feb0-85a7-4da4-be8a-c1e22b637acc" providerId="ADAL" clId="{F0A44B5B-EEDB-47F2-BD77-B826F26E8A4C}" dt="2025-07-08T13:48:47.322" v="786" actId="22"/>
          <ac:spMkLst>
            <pc:docMk/>
            <pc:sldMk cId="1891443140" sldId="1313"/>
            <ac:spMk id="17" creationId="{D935ECF5-61A5-8289-0377-66913E025C04}"/>
          </ac:spMkLst>
        </pc:spChg>
        <pc:spChg chg="add mod">
          <ac:chgData name="Biersach, David" userId="14a9feb0-85a7-4da4-be8a-c1e22b637acc" providerId="ADAL" clId="{F0A44B5B-EEDB-47F2-BD77-B826F26E8A4C}" dt="2025-07-08T13:49:09.635" v="796" actId="122"/>
          <ac:spMkLst>
            <pc:docMk/>
            <pc:sldMk cId="1891443140" sldId="1313"/>
            <ac:spMk id="19" creationId="{F45A71D5-B88F-E46F-6F41-831EC87898CE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7T19:40:55.193" v="326" actId="14100"/>
        <pc:sldMkLst>
          <pc:docMk/>
          <pc:sldMk cId="3786609905" sldId="1332"/>
        </pc:sldMkLst>
        <pc:spChg chg="add mod">
          <ac:chgData name="Biersach, David" userId="14a9feb0-85a7-4da4-be8a-c1e22b637acc" providerId="ADAL" clId="{F0A44B5B-EEDB-47F2-BD77-B826F26E8A4C}" dt="2025-07-07T16:20:11.188" v="14" actId="1038"/>
          <ac:spMkLst>
            <pc:docMk/>
            <pc:sldMk cId="3786609905" sldId="1332"/>
            <ac:spMk id="7" creationId="{8390F008-00AC-4E2C-828B-13BFC2B9A9BD}"/>
          </ac:spMkLst>
        </pc:spChg>
        <pc:spChg chg="add mod">
          <ac:chgData name="Biersach, David" userId="14a9feb0-85a7-4da4-be8a-c1e22b637acc" providerId="ADAL" clId="{F0A44B5B-EEDB-47F2-BD77-B826F26E8A4C}" dt="2025-07-07T16:20:21.515" v="23" actId="1038"/>
          <ac:spMkLst>
            <pc:docMk/>
            <pc:sldMk cId="3786609905" sldId="1332"/>
            <ac:spMk id="11" creationId="{E79E725A-695A-4C05-CE9A-D3A36542F2BD}"/>
          </ac:spMkLst>
        </pc:spChg>
        <pc:spChg chg="add mod">
          <ac:chgData name="Biersach, David" userId="14a9feb0-85a7-4da4-be8a-c1e22b637acc" providerId="ADAL" clId="{F0A44B5B-EEDB-47F2-BD77-B826F26E8A4C}" dt="2025-07-07T16:27:15.638" v="152" actId="16959"/>
          <ac:spMkLst>
            <pc:docMk/>
            <pc:sldMk cId="3786609905" sldId="1332"/>
            <ac:spMk id="20" creationId="{A396C10E-D48E-6742-71D9-DD7CCA9DF294}"/>
          </ac:spMkLst>
        </pc:spChg>
        <pc:spChg chg="add mod">
          <ac:chgData name="Biersach, David" userId="14a9feb0-85a7-4da4-be8a-c1e22b637acc" providerId="ADAL" clId="{F0A44B5B-EEDB-47F2-BD77-B826F26E8A4C}" dt="2025-07-07T16:27:22.013" v="153" actId="16959"/>
          <ac:spMkLst>
            <pc:docMk/>
            <pc:sldMk cId="3786609905" sldId="1332"/>
            <ac:spMk id="29" creationId="{E4D342D6-9A58-578B-D44B-3873A6AD73C9}"/>
          </ac:spMkLst>
        </pc:spChg>
        <pc:cxnChg chg="add mod">
          <ac:chgData name="Biersach, David" userId="14a9feb0-85a7-4da4-be8a-c1e22b637acc" providerId="ADAL" clId="{F0A44B5B-EEDB-47F2-BD77-B826F26E8A4C}" dt="2025-07-07T19:40:55.193" v="326" actId="14100"/>
          <ac:cxnSpMkLst>
            <pc:docMk/>
            <pc:sldMk cId="3786609905" sldId="1332"/>
            <ac:cxnSpMk id="14" creationId="{15EF7200-5901-76A8-D17E-D4C84DD3ACC2}"/>
          </ac:cxnSpMkLst>
        </pc:cxnChg>
        <pc:cxnChg chg="add mod">
          <ac:chgData name="Biersach, David" userId="14a9feb0-85a7-4da4-be8a-c1e22b637acc" providerId="ADAL" clId="{F0A44B5B-EEDB-47F2-BD77-B826F26E8A4C}" dt="2025-07-07T19:39:29.153" v="305" actId="1582"/>
          <ac:cxnSpMkLst>
            <pc:docMk/>
            <pc:sldMk cId="3786609905" sldId="1332"/>
            <ac:cxnSpMk id="15" creationId="{5F4D580F-4C35-1C27-074E-3F6B4DD34CA8}"/>
          </ac:cxnSpMkLst>
        </pc:cxnChg>
        <pc:cxnChg chg="add mod">
          <ac:chgData name="Biersach, David" userId="14a9feb0-85a7-4da4-be8a-c1e22b637acc" providerId="ADAL" clId="{F0A44B5B-EEDB-47F2-BD77-B826F26E8A4C}" dt="2025-07-07T19:39:59.482" v="312" actId="14100"/>
          <ac:cxnSpMkLst>
            <pc:docMk/>
            <pc:sldMk cId="3786609905" sldId="1332"/>
            <ac:cxnSpMk id="18" creationId="{F127F0BA-AD8A-78DA-0C89-D8B770E255E5}"/>
          </ac:cxnSpMkLst>
        </pc:cxnChg>
        <pc:cxnChg chg="add mod">
          <ac:chgData name="Biersach, David" userId="14a9feb0-85a7-4da4-be8a-c1e22b637acc" providerId="ADAL" clId="{F0A44B5B-EEDB-47F2-BD77-B826F26E8A4C}" dt="2025-07-07T19:39:56.598" v="311" actId="14100"/>
          <ac:cxnSpMkLst>
            <pc:docMk/>
            <pc:sldMk cId="3786609905" sldId="1332"/>
            <ac:cxnSpMk id="30" creationId="{5F19AD0E-B992-317C-4391-6F0DBC8D2E47}"/>
          </ac:cxnSpMkLst>
        </pc:cxnChg>
        <pc:cxnChg chg="add mod">
          <ac:chgData name="Biersach, David" userId="14a9feb0-85a7-4da4-be8a-c1e22b637acc" providerId="ADAL" clId="{F0A44B5B-EEDB-47F2-BD77-B826F26E8A4C}" dt="2025-07-07T16:26:34.020" v="139" actId="1035"/>
          <ac:cxnSpMkLst>
            <pc:docMk/>
            <pc:sldMk cId="3786609905" sldId="1332"/>
            <ac:cxnSpMk id="31" creationId="{38ED8FD6-5086-20C7-05A4-F7F66D83B85F}"/>
          </ac:cxnSpMkLst>
        </pc:cxnChg>
      </pc:sldChg>
      <pc:sldChg chg="del">
        <pc:chgData name="Biersach, David" userId="14a9feb0-85a7-4da4-be8a-c1e22b637acc" providerId="ADAL" clId="{F0A44B5B-EEDB-47F2-BD77-B826F26E8A4C}" dt="2025-07-07T16:28:53.108" v="154" actId="47"/>
        <pc:sldMkLst>
          <pc:docMk/>
          <pc:sldMk cId="1970109496" sldId="1333"/>
        </pc:sldMkLst>
      </pc:sldChg>
      <pc:sldChg chg="modAnim">
        <pc:chgData name="Biersach, David" userId="14a9feb0-85a7-4da4-be8a-c1e22b637acc" providerId="ADAL" clId="{F0A44B5B-EEDB-47F2-BD77-B826F26E8A4C}" dt="2025-07-07T22:21:32.060" v="784"/>
        <pc:sldMkLst>
          <pc:docMk/>
          <pc:sldMk cId="1892253620" sldId="1340"/>
        </pc:sldMkLst>
      </pc:sldChg>
      <pc:sldChg chg="modSp">
        <pc:chgData name="Biersach, David" userId="14a9feb0-85a7-4da4-be8a-c1e22b637acc" providerId="ADAL" clId="{F0A44B5B-EEDB-47F2-BD77-B826F26E8A4C}" dt="2025-07-08T13:49:57.185" v="805" actId="20577"/>
        <pc:sldMkLst>
          <pc:docMk/>
          <pc:sldMk cId="221680879" sldId="1341"/>
        </pc:sldMkLst>
        <pc:spChg chg="mod">
          <ac:chgData name="Biersach, David" userId="14a9feb0-85a7-4da4-be8a-c1e22b637acc" providerId="ADAL" clId="{F0A44B5B-EEDB-47F2-BD77-B826F26E8A4C}" dt="2025-07-08T13:49:57.185" v="805" actId="20577"/>
          <ac:spMkLst>
            <pc:docMk/>
            <pc:sldMk cId="221680879" sldId="1341"/>
            <ac:spMk id="3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8T13:58:59.209" v="828"/>
        <pc:sldMkLst>
          <pc:docMk/>
          <pc:sldMk cId="3282634808" sldId="1360"/>
        </pc:sldMkLst>
        <pc:spChg chg="add mod">
          <ac:chgData name="Biersach, David" userId="14a9feb0-85a7-4da4-be8a-c1e22b637acc" providerId="ADAL" clId="{F0A44B5B-EEDB-47F2-BD77-B826F26E8A4C}" dt="2025-07-08T13:55:35.881" v="818" actId="208"/>
          <ac:spMkLst>
            <pc:docMk/>
            <pc:sldMk cId="3282634808" sldId="1360"/>
            <ac:spMk id="3" creationId="{02F3244B-34B7-321C-B1F2-0400CCC223C3}"/>
          </ac:spMkLst>
        </pc:spChg>
        <pc:spChg chg="add mod">
          <ac:chgData name="Biersach, David" userId="14a9feb0-85a7-4da4-be8a-c1e22b637acc" providerId="ADAL" clId="{F0A44B5B-EEDB-47F2-BD77-B826F26E8A4C}" dt="2025-07-08T13:55:35.881" v="818" actId="208"/>
          <ac:spMkLst>
            <pc:docMk/>
            <pc:sldMk cId="3282634808" sldId="1360"/>
            <ac:spMk id="5" creationId="{21F7A64D-F9FA-E191-F42C-B7D0FEFC7249}"/>
          </ac:spMkLst>
        </pc:spChg>
        <pc:picChg chg="add mod">
          <ac:chgData name="Biersach, David" userId="14a9feb0-85a7-4da4-be8a-c1e22b637acc" providerId="ADAL" clId="{F0A44B5B-EEDB-47F2-BD77-B826F26E8A4C}" dt="2025-07-08T13:54:41.575" v="810"/>
          <ac:picMkLst>
            <pc:docMk/>
            <pc:sldMk cId="3282634808" sldId="1360"/>
            <ac:picMk id="4" creationId="{21F08399-3EDB-288D-144B-270A33395508}"/>
          </ac:picMkLst>
        </pc:picChg>
        <pc:cxnChg chg="add mod">
          <ac:chgData name="Biersach, David" userId="14a9feb0-85a7-4da4-be8a-c1e22b637acc" providerId="ADAL" clId="{F0A44B5B-EEDB-47F2-BD77-B826F26E8A4C}" dt="2025-07-08T13:55:35.881" v="818" actId="208"/>
          <ac:cxnSpMkLst>
            <pc:docMk/>
            <pc:sldMk cId="3282634808" sldId="1360"/>
            <ac:cxnSpMk id="8" creationId="{33A4C64A-D0EA-8610-17FE-F4D6727E12D8}"/>
          </ac:cxnSpMkLst>
        </pc:cxnChg>
      </pc:sldChg>
      <pc:sldChg chg="addSp delSp modSp mod modAnim">
        <pc:chgData name="Biersach, David" userId="14a9feb0-85a7-4da4-be8a-c1e22b637acc" providerId="ADAL" clId="{F0A44B5B-EEDB-47F2-BD77-B826F26E8A4C}" dt="2025-07-08T18:10:50.830" v="1118" actId="478"/>
        <pc:sldMkLst>
          <pc:docMk/>
          <pc:sldMk cId="2252545138" sldId="1370"/>
        </pc:sldMkLst>
        <pc:spChg chg="add mod">
          <ac:chgData name="Biersach, David" userId="14a9feb0-85a7-4da4-be8a-c1e22b637acc" providerId="ADAL" clId="{F0A44B5B-EEDB-47F2-BD77-B826F26E8A4C}" dt="2025-07-07T22:19:45.956" v="776" actId="207"/>
          <ac:spMkLst>
            <pc:docMk/>
            <pc:sldMk cId="2252545138" sldId="1370"/>
            <ac:spMk id="3" creationId="{88F07339-4057-0AAE-E0E1-E6CCAD887009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15" creationId="{D0934D1B-0E33-16F8-E020-BFCBF8EA187B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27" creationId="{E4D0F521-32D1-6FCE-4A86-9C89BE211ACB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28" creationId="{D2ECE16F-34C4-C3A1-5261-C8307E52F1EA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30" creationId="{64AA94FF-60A1-65D4-253B-E04DF57BA692}"/>
          </ac:spMkLst>
        </pc:spChg>
        <pc:grpChg chg="mod">
          <ac:chgData name="Biersach, David" userId="14a9feb0-85a7-4da4-be8a-c1e22b637acc" providerId="ADAL" clId="{F0A44B5B-EEDB-47F2-BD77-B826F26E8A4C}" dt="2025-07-08T18:10:47.232" v="1117" actId="1038"/>
          <ac:grpSpMkLst>
            <pc:docMk/>
            <pc:sldMk cId="2252545138" sldId="1370"/>
            <ac:grpSpMk id="62" creationId="{54CA5351-59CD-8597-A78B-1ABB8E60C571}"/>
          </ac:grpSpMkLst>
        </pc:grpChg>
        <pc:cxnChg chg="add del mod">
          <ac:chgData name="Biersach, David" userId="14a9feb0-85a7-4da4-be8a-c1e22b637acc" providerId="ADAL" clId="{F0A44B5B-EEDB-47F2-BD77-B826F26E8A4C}" dt="2025-07-08T18:10:50.830" v="1118" actId="478"/>
          <ac:cxnSpMkLst>
            <pc:docMk/>
            <pc:sldMk cId="2252545138" sldId="1370"/>
            <ac:cxnSpMk id="6" creationId="{316EE5DD-A098-4B61-3FF9-E3C2DFC2C5C0}"/>
          </ac:cxnSpMkLst>
        </pc:cxnChg>
      </pc:sldChg>
      <pc:sldChg chg="modSp">
        <pc:chgData name="Biersach, David" userId="14a9feb0-85a7-4da4-be8a-c1e22b637acc" providerId="ADAL" clId="{F0A44B5B-EEDB-47F2-BD77-B826F26E8A4C}" dt="2025-07-08T16:51:20.171" v="936" actId="113"/>
        <pc:sldMkLst>
          <pc:docMk/>
          <pc:sldMk cId="2650905387" sldId="1373"/>
        </pc:sldMkLst>
        <pc:spChg chg="mod">
          <ac:chgData name="Biersach, David" userId="14a9feb0-85a7-4da4-be8a-c1e22b637acc" providerId="ADAL" clId="{F0A44B5B-EEDB-47F2-BD77-B826F26E8A4C}" dt="2025-07-08T16:51:20.171" v="936" actId="113"/>
          <ac:spMkLst>
            <pc:docMk/>
            <pc:sldMk cId="2650905387" sldId="1373"/>
            <ac:spMk id="3" creationId="{9B72E0DF-EA1E-2B29-FBAA-C77F1DA8F842}"/>
          </ac:spMkLst>
        </pc:spChg>
      </pc:sldChg>
      <pc:sldChg chg="addSp delSp modSp mod addAnim delAnim modAnim">
        <pc:chgData name="Biersach, David" userId="14a9feb0-85a7-4da4-be8a-c1e22b637acc" providerId="ADAL" clId="{F0A44B5B-EEDB-47F2-BD77-B826F26E8A4C}" dt="2025-07-08T16:49:22.843" v="935"/>
        <pc:sldMkLst>
          <pc:docMk/>
          <pc:sldMk cId="746437064" sldId="1375"/>
        </pc:sldMkLst>
        <pc:spChg chg="add mod">
          <ac:chgData name="Biersach, David" userId="14a9feb0-85a7-4da4-be8a-c1e22b637acc" providerId="ADAL" clId="{F0A44B5B-EEDB-47F2-BD77-B826F26E8A4C}" dt="2025-07-07T22:04:38.740" v="466" actId="1037"/>
          <ac:spMkLst>
            <pc:docMk/>
            <pc:sldMk cId="746437064" sldId="1375"/>
            <ac:spMk id="5" creationId="{656E3697-5CDE-BE3D-3B56-66C6FD04F022}"/>
          </ac:spMkLst>
        </pc:spChg>
        <pc:spChg chg="mod">
          <ac:chgData name="Biersach, David" userId="14a9feb0-85a7-4da4-be8a-c1e22b637acc" providerId="ADAL" clId="{F0A44B5B-EEDB-47F2-BD77-B826F26E8A4C}" dt="2025-07-07T22:10:10.705" v="634" actId="1036"/>
          <ac:spMkLst>
            <pc:docMk/>
            <pc:sldMk cId="746437064" sldId="1375"/>
            <ac:spMk id="6" creationId="{4188C290-CF37-48E4-B882-4D271DCFB5E7}"/>
          </ac:spMkLst>
        </pc:spChg>
        <pc:spChg chg="add mod">
          <ac:chgData name="Biersach, David" userId="14a9feb0-85a7-4da4-be8a-c1e22b637acc" providerId="ADAL" clId="{F0A44B5B-EEDB-47F2-BD77-B826F26E8A4C}" dt="2025-07-07T22:05:00.804" v="470" actId="207"/>
          <ac:spMkLst>
            <pc:docMk/>
            <pc:sldMk cId="746437064" sldId="1375"/>
            <ac:spMk id="7" creationId="{91E19274-71AC-8EDF-3487-6F491439D0FA}"/>
          </ac:spMkLst>
        </pc:spChg>
        <pc:spChg chg="mod">
          <ac:chgData name="Biersach, David" userId="14a9feb0-85a7-4da4-be8a-c1e22b637acc" providerId="ADAL" clId="{F0A44B5B-EEDB-47F2-BD77-B826F26E8A4C}" dt="2025-07-07T22:14:52.942" v="710" actId="12788"/>
          <ac:spMkLst>
            <pc:docMk/>
            <pc:sldMk cId="746437064" sldId="1375"/>
            <ac:spMk id="8" creationId="{9FB302C0-7C1D-1C5D-63A3-0862A74BFE2D}"/>
          </ac:spMkLst>
        </pc:spChg>
        <pc:spChg chg="add mod">
          <ac:chgData name="Biersach, David" userId="14a9feb0-85a7-4da4-be8a-c1e22b637acc" providerId="ADAL" clId="{F0A44B5B-EEDB-47F2-BD77-B826F26E8A4C}" dt="2025-07-07T22:05:07.598" v="475" actId="1037"/>
          <ac:spMkLst>
            <pc:docMk/>
            <pc:sldMk cId="746437064" sldId="1375"/>
            <ac:spMk id="10" creationId="{AA23AD3B-2150-AE64-65E5-F4FFC87F48A2}"/>
          </ac:spMkLst>
        </pc:spChg>
        <pc:spChg chg="add del mod">
          <ac:chgData name="Biersach, David" userId="14a9feb0-85a7-4da4-be8a-c1e22b637acc" providerId="ADAL" clId="{F0A44B5B-EEDB-47F2-BD77-B826F26E8A4C}" dt="2025-07-08T16:46:53.336" v="926" actId="478"/>
          <ac:spMkLst>
            <pc:docMk/>
            <pc:sldMk cId="746437064" sldId="1375"/>
            <ac:spMk id="11" creationId="{3B38D957-279F-461D-2BFF-E701C07E1489}"/>
          </ac:spMkLst>
        </pc:spChg>
        <pc:spChg chg="add del mod">
          <ac:chgData name="Biersach, David" userId="14a9feb0-85a7-4da4-be8a-c1e22b637acc" providerId="ADAL" clId="{F0A44B5B-EEDB-47F2-BD77-B826F26E8A4C}" dt="2025-07-08T16:42:07.105" v="870" actId="478"/>
          <ac:spMkLst>
            <pc:docMk/>
            <pc:sldMk cId="746437064" sldId="1375"/>
            <ac:spMk id="13" creationId="{A8EF8893-3B38-F645-6B2B-B6503863453F}"/>
          </ac:spMkLst>
        </pc:spChg>
        <pc:spChg chg="add mod">
          <ac:chgData name="Biersach, David" userId="14a9feb0-85a7-4da4-be8a-c1e22b637acc" providerId="ADAL" clId="{F0A44B5B-EEDB-47F2-BD77-B826F26E8A4C}" dt="2025-07-07T22:06:50.491" v="493" actId="207"/>
          <ac:spMkLst>
            <pc:docMk/>
            <pc:sldMk cId="746437064" sldId="1375"/>
            <ac:spMk id="14" creationId="{A860200F-F826-11D3-9668-B2778CF1DFAE}"/>
          </ac:spMkLst>
        </pc:spChg>
        <pc:spChg chg="add mod">
          <ac:chgData name="Biersach, David" userId="14a9feb0-85a7-4da4-be8a-c1e22b637acc" providerId="ADAL" clId="{F0A44B5B-EEDB-47F2-BD77-B826F26E8A4C}" dt="2025-07-07T22:10:10.705" v="634" actId="1036"/>
          <ac:spMkLst>
            <pc:docMk/>
            <pc:sldMk cId="746437064" sldId="1375"/>
            <ac:spMk id="15" creationId="{9D22414A-3636-1919-3743-E59FCDCC1A35}"/>
          </ac:spMkLst>
        </pc:spChg>
        <pc:spChg chg="add del mod">
          <ac:chgData name="Biersach, David" userId="14a9feb0-85a7-4da4-be8a-c1e22b637acc" providerId="ADAL" clId="{F0A44B5B-EEDB-47F2-BD77-B826F26E8A4C}" dt="2025-07-08T16:39:47.882" v="845" actId="478"/>
          <ac:spMkLst>
            <pc:docMk/>
            <pc:sldMk cId="746437064" sldId="1375"/>
            <ac:spMk id="16" creationId="{A2650F4D-7C82-FDC4-9BBF-628598D71041}"/>
          </ac:spMkLst>
        </pc:spChg>
        <pc:spChg chg="add mod">
          <ac:chgData name="Biersach, David" userId="14a9feb0-85a7-4da4-be8a-c1e22b637acc" providerId="ADAL" clId="{F0A44B5B-EEDB-47F2-BD77-B826F26E8A4C}" dt="2025-07-08T16:47:09.456" v="927" actId="1076"/>
          <ac:spMkLst>
            <pc:docMk/>
            <pc:sldMk cId="746437064" sldId="1375"/>
            <ac:spMk id="22" creationId="{79D4C24C-810F-B4AE-7280-C4ADEFAB662B}"/>
          </ac:spMkLst>
        </pc:spChg>
        <pc:spChg chg="add del mod">
          <ac:chgData name="Biersach, David" userId="14a9feb0-85a7-4da4-be8a-c1e22b637acc" providerId="ADAL" clId="{F0A44B5B-EEDB-47F2-BD77-B826F26E8A4C}" dt="2025-07-07T22:10:35.332" v="679" actId="478"/>
          <ac:spMkLst>
            <pc:docMk/>
            <pc:sldMk cId="746437064" sldId="1375"/>
            <ac:spMk id="22" creationId="{C4EC03A9-CF75-C5E1-598E-454DDF06554F}"/>
          </ac:spMkLst>
        </pc:spChg>
        <pc:spChg chg="add mod">
          <ac:chgData name="Biersach, David" userId="14a9feb0-85a7-4da4-be8a-c1e22b637acc" providerId="ADAL" clId="{F0A44B5B-EEDB-47F2-BD77-B826F26E8A4C}" dt="2025-07-07T22:16:25.124" v="713" actId="207"/>
          <ac:spMkLst>
            <pc:docMk/>
            <pc:sldMk cId="746437064" sldId="1375"/>
            <ac:spMk id="23" creationId="{7CA17DCF-20BD-634B-2C30-81CB100B3581}"/>
          </ac:spMkLst>
        </pc:spChg>
        <pc:spChg chg="add mod">
          <ac:chgData name="Biersach, David" userId="14a9feb0-85a7-4da4-be8a-c1e22b637acc" providerId="ADAL" clId="{F0A44B5B-EEDB-47F2-BD77-B826F26E8A4C}" dt="2025-07-07T22:16:32.476" v="716" actId="14100"/>
          <ac:spMkLst>
            <pc:docMk/>
            <pc:sldMk cId="746437064" sldId="1375"/>
            <ac:spMk id="24" creationId="{536F66E6-DBCB-D4F5-684C-477173FB795E}"/>
          </ac:spMkLst>
        </pc:spChg>
        <pc:cxnChg chg="add mod">
          <ac:chgData name="Biersach, David" userId="14a9feb0-85a7-4da4-be8a-c1e22b637acc" providerId="ADAL" clId="{F0A44B5B-EEDB-47F2-BD77-B826F26E8A4C}" dt="2025-07-07T22:05:26.264" v="479" actId="14100"/>
          <ac:cxnSpMkLst>
            <pc:docMk/>
            <pc:sldMk cId="746437064" sldId="1375"/>
            <ac:cxnSpMk id="12" creationId="{BE649E5D-EFA3-0A5A-32E5-B248A084DD64}"/>
          </ac:cxnSpMkLst>
        </pc:cxnChg>
        <pc:cxnChg chg="add mod">
          <ac:chgData name="Biersach, David" userId="14a9feb0-85a7-4da4-be8a-c1e22b637acc" providerId="ADAL" clId="{F0A44B5B-EEDB-47F2-BD77-B826F26E8A4C}" dt="2025-07-07T22:16:52.850" v="720" actId="1582"/>
          <ac:cxnSpMkLst>
            <pc:docMk/>
            <pc:sldMk cId="746437064" sldId="1375"/>
            <ac:cxnSpMk id="28" creationId="{80A26935-3796-200E-03C5-2AACAF863FB0}"/>
          </ac:cxnSpMkLst>
        </pc:cxnChg>
      </pc:sldChg>
      <pc:sldChg chg="modSp mod modAnim">
        <pc:chgData name="Biersach, David" userId="14a9feb0-85a7-4da4-be8a-c1e22b637acc" providerId="ADAL" clId="{F0A44B5B-EEDB-47F2-BD77-B826F26E8A4C}" dt="2025-07-08T16:53:28.076" v="991" actId="14100"/>
        <pc:sldMkLst>
          <pc:docMk/>
          <pc:sldMk cId="19384962" sldId="1378"/>
        </pc:sldMkLst>
        <pc:spChg chg="mod">
          <ac:chgData name="Biersach, David" userId="14a9feb0-85a7-4da4-be8a-c1e22b637acc" providerId="ADAL" clId="{F0A44B5B-EEDB-47F2-BD77-B826F26E8A4C}" dt="2025-07-08T16:53:19.520" v="989" actId="6549"/>
          <ac:spMkLst>
            <pc:docMk/>
            <pc:sldMk cId="19384962" sldId="1378"/>
            <ac:spMk id="3" creationId="{9B72E0DF-EA1E-2B29-FBAA-C77F1DA8F842}"/>
          </ac:spMkLst>
        </pc:spChg>
        <pc:spChg chg="mod">
          <ac:chgData name="Biersach, David" userId="14a9feb0-85a7-4da4-be8a-c1e22b637acc" providerId="ADAL" clId="{F0A44B5B-EEDB-47F2-BD77-B826F26E8A4C}" dt="2025-07-08T16:53:28.076" v="991" actId="14100"/>
          <ac:spMkLst>
            <pc:docMk/>
            <pc:sldMk cId="19384962" sldId="1378"/>
            <ac:spMk id="5" creationId="{5E6FBC9B-6B7E-670F-2D19-6B39297F4FED}"/>
          </ac:spMkLst>
        </pc:spChg>
        <pc:spChg chg="mod">
          <ac:chgData name="Biersach, David" userId="14a9feb0-85a7-4da4-be8a-c1e22b637acc" providerId="ADAL" clId="{F0A44B5B-EEDB-47F2-BD77-B826F26E8A4C}" dt="2025-07-08T16:53:24.315" v="990" actId="14100"/>
          <ac:spMkLst>
            <pc:docMk/>
            <pc:sldMk cId="19384962" sldId="1378"/>
            <ac:spMk id="6" creationId="{B43D0500-BE37-A0C3-3C96-2E05B9DF902C}"/>
          </ac:spMkLst>
        </pc:spChg>
      </pc:sldChg>
      <pc:sldChg chg="modSp mod">
        <pc:chgData name="Biersach, David" userId="14a9feb0-85a7-4da4-be8a-c1e22b637acc" providerId="ADAL" clId="{F0A44B5B-EEDB-47F2-BD77-B826F26E8A4C}" dt="2025-07-07T16:20:16.534" v="16" actId="27636"/>
        <pc:sldMkLst>
          <pc:docMk/>
          <pc:sldMk cId="3338693442" sldId="1388"/>
        </pc:sldMkLst>
        <pc:spChg chg="mod">
          <ac:chgData name="Biersach, David" userId="14a9feb0-85a7-4da4-be8a-c1e22b637acc" providerId="ADAL" clId="{F0A44B5B-EEDB-47F2-BD77-B826F26E8A4C}" dt="2025-07-07T16:20:16.534" v="16" actId="27636"/>
          <ac:spMkLst>
            <pc:docMk/>
            <pc:sldMk cId="3338693442" sldId="1388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F0A44B5B-EEDB-47F2-BD77-B826F26E8A4C}" dt="2025-07-07T16:20:16.547" v="17" actId="27636"/>
        <pc:sldMkLst>
          <pc:docMk/>
          <pc:sldMk cId="1360631586" sldId="1493"/>
        </pc:sldMkLst>
        <pc:spChg chg="mod">
          <ac:chgData name="Biersach, David" userId="14a9feb0-85a7-4da4-be8a-c1e22b637acc" providerId="ADAL" clId="{F0A44B5B-EEDB-47F2-BD77-B826F26E8A4C}" dt="2025-07-07T16:20:16.547" v="17" actId="27636"/>
          <ac:spMkLst>
            <pc:docMk/>
            <pc:sldMk cId="1360631586" sldId="1493"/>
            <ac:spMk id="3" creationId="{11B3D918-BA3F-5609-ED6E-193B42F97534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7T16:32:03.815" v="302"/>
        <pc:sldMkLst>
          <pc:docMk/>
          <pc:sldMk cId="674523504" sldId="1523"/>
        </pc:sldMkLst>
        <pc:spChg chg="add mod">
          <ac:chgData name="Biersach, David" userId="14a9feb0-85a7-4da4-be8a-c1e22b637acc" providerId="ADAL" clId="{F0A44B5B-EEDB-47F2-BD77-B826F26E8A4C}" dt="2025-07-07T16:31:50.085" v="298" actId="114"/>
          <ac:spMkLst>
            <pc:docMk/>
            <pc:sldMk cId="674523504" sldId="1523"/>
            <ac:spMk id="3" creationId="{C6633023-B959-2588-4C13-81A757B3B0CB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7T19:44:55.975" v="410" actId="207"/>
        <pc:sldMkLst>
          <pc:docMk/>
          <pc:sldMk cId="3609332025" sldId="1525"/>
        </pc:sldMkLst>
        <pc:spChg chg="add mod">
          <ac:chgData name="Biersach, David" userId="14a9feb0-85a7-4da4-be8a-c1e22b637acc" providerId="ADAL" clId="{F0A44B5B-EEDB-47F2-BD77-B826F26E8A4C}" dt="2025-07-07T19:44:55.975" v="410" actId="207"/>
          <ac:spMkLst>
            <pc:docMk/>
            <pc:sldMk cId="3609332025" sldId="1525"/>
            <ac:spMk id="13" creationId="{5A66766C-63DA-7CAB-CDE7-2A5324E9FA73}"/>
          </ac:spMkLst>
        </pc:spChg>
      </pc:sldChg>
      <pc:sldChg chg="addSp delSp modSp mod delAnim modAnim">
        <pc:chgData name="Biersach, David" userId="14a9feb0-85a7-4da4-be8a-c1e22b637acc" providerId="ADAL" clId="{F0A44B5B-EEDB-47F2-BD77-B826F26E8A4C}" dt="2025-07-08T18:20:46.673" v="1226"/>
        <pc:sldMkLst>
          <pc:docMk/>
          <pc:sldMk cId="153814008" sldId="1535"/>
        </pc:sldMkLst>
        <pc:picChg chg="add del mod ord">
          <ac:chgData name="Biersach, David" userId="14a9feb0-85a7-4da4-be8a-c1e22b637acc" providerId="ADAL" clId="{F0A44B5B-EEDB-47F2-BD77-B826F26E8A4C}" dt="2025-07-08T18:16:25.475" v="1128" actId="478"/>
          <ac:picMkLst>
            <pc:docMk/>
            <pc:sldMk cId="153814008" sldId="1535"/>
            <ac:picMk id="5" creationId="{1417A140-8C3C-2627-531C-63B715C7CCA0}"/>
          </ac:picMkLst>
        </pc:picChg>
        <pc:picChg chg="add mod ord">
          <ac:chgData name="Biersach, David" userId="14a9feb0-85a7-4da4-be8a-c1e22b637acc" providerId="ADAL" clId="{F0A44B5B-EEDB-47F2-BD77-B826F26E8A4C}" dt="2025-07-08T18:16:24.165" v="1127" actId="167"/>
          <ac:picMkLst>
            <pc:docMk/>
            <pc:sldMk cId="153814008" sldId="1535"/>
            <ac:picMk id="7" creationId="{3139A761-5566-255E-818E-EEAA0851421B}"/>
          </ac:picMkLst>
        </pc:picChg>
        <pc:picChg chg="del">
          <ac:chgData name="Biersach, David" userId="14a9feb0-85a7-4da4-be8a-c1e22b637acc" providerId="ADAL" clId="{F0A44B5B-EEDB-47F2-BD77-B826F26E8A4C}" dt="2025-07-08T18:12:02.199" v="1123" actId="478"/>
          <ac:picMkLst>
            <pc:docMk/>
            <pc:sldMk cId="153814008" sldId="1535"/>
            <ac:picMk id="8" creationId="{3AEFA8CC-3948-604A-6FA7-06330F0F1798}"/>
          </ac:picMkLst>
        </pc:picChg>
      </pc:sldChg>
      <pc:sldChg chg="addSp delSp modSp mod delAnim modAnim">
        <pc:chgData name="Biersach, David" userId="14a9feb0-85a7-4da4-be8a-c1e22b637acc" providerId="ADAL" clId="{F0A44B5B-EEDB-47F2-BD77-B826F26E8A4C}" dt="2025-07-08T18:20:03.695" v="1223"/>
        <pc:sldMkLst>
          <pc:docMk/>
          <pc:sldMk cId="3535740249" sldId="1536"/>
        </pc:sldMkLst>
        <pc:spChg chg="mod">
          <ac:chgData name="Biersach, David" userId="14a9feb0-85a7-4da4-be8a-c1e22b637acc" providerId="ADAL" clId="{F0A44B5B-EEDB-47F2-BD77-B826F26E8A4C}" dt="2025-07-08T18:19:27.626" v="1206" actId="20577"/>
          <ac:spMkLst>
            <pc:docMk/>
            <pc:sldMk cId="3535740249" sldId="1536"/>
            <ac:spMk id="8" creationId="{69B1B7E2-9CE4-EBC6-E126-90304A004B1D}"/>
          </ac:spMkLst>
        </pc:spChg>
        <pc:spChg chg="mod">
          <ac:chgData name="Biersach, David" userId="14a9feb0-85a7-4da4-be8a-c1e22b637acc" providerId="ADAL" clId="{F0A44B5B-EEDB-47F2-BD77-B826F26E8A4C}" dt="2025-07-08T18:17:29.404" v="1182" actId="1035"/>
          <ac:spMkLst>
            <pc:docMk/>
            <pc:sldMk cId="3535740249" sldId="1536"/>
            <ac:spMk id="10" creationId="{B5A2D406-023F-78EB-A8BC-85497B9D2036}"/>
          </ac:spMkLst>
        </pc:spChg>
        <pc:spChg chg="mod">
          <ac:chgData name="Biersach, David" userId="14a9feb0-85a7-4da4-be8a-c1e22b637acc" providerId="ADAL" clId="{F0A44B5B-EEDB-47F2-BD77-B826F26E8A4C}" dt="2025-07-08T18:17:22.091" v="1163" actId="1037"/>
          <ac:spMkLst>
            <pc:docMk/>
            <pc:sldMk cId="3535740249" sldId="1536"/>
            <ac:spMk id="11" creationId="{CE2E97E1-ABD6-F457-1E52-50E70DDD15AD}"/>
          </ac:spMkLst>
        </pc:spChg>
        <pc:spChg chg="add mod">
          <ac:chgData name="Biersach, David" userId="14a9feb0-85a7-4da4-be8a-c1e22b637acc" providerId="ADAL" clId="{F0A44B5B-EEDB-47F2-BD77-B826F26E8A4C}" dt="2025-07-08T18:19:41.639" v="1208" actId="1076"/>
          <ac:spMkLst>
            <pc:docMk/>
            <pc:sldMk cId="3535740249" sldId="1536"/>
            <ac:spMk id="13" creationId="{0F8628F5-E7FF-3C44-C14F-E4F01B7F2834}"/>
          </ac:spMkLst>
        </pc:spChg>
        <pc:spChg chg="add mod">
          <ac:chgData name="Biersach, David" userId="14a9feb0-85a7-4da4-be8a-c1e22b637acc" providerId="ADAL" clId="{F0A44B5B-EEDB-47F2-BD77-B826F26E8A4C}" dt="2025-07-08T18:19:51.139" v="1222" actId="1038"/>
          <ac:spMkLst>
            <pc:docMk/>
            <pc:sldMk cId="3535740249" sldId="1536"/>
            <ac:spMk id="14" creationId="{69C9C39F-625E-D3DD-E835-2EA2F15F97C8}"/>
          </ac:spMkLst>
        </pc:spChg>
        <pc:picChg chg="add mod ord">
          <ac:chgData name="Biersach, David" userId="14a9feb0-85a7-4da4-be8a-c1e22b637acc" providerId="ADAL" clId="{F0A44B5B-EEDB-47F2-BD77-B826F26E8A4C}" dt="2025-07-08T18:17:10.580" v="1131" actId="167"/>
          <ac:picMkLst>
            <pc:docMk/>
            <pc:sldMk cId="3535740249" sldId="1536"/>
            <ac:picMk id="5" creationId="{BC9BE632-2B01-BDA4-635E-6181D6E5F6AC}"/>
          </ac:picMkLst>
        </pc:picChg>
        <pc:picChg chg="del">
          <ac:chgData name="Biersach, David" userId="14a9feb0-85a7-4da4-be8a-c1e22b637acc" providerId="ADAL" clId="{F0A44B5B-EEDB-47F2-BD77-B826F26E8A4C}" dt="2025-07-08T18:17:12.669" v="1132" actId="478"/>
          <ac:picMkLst>
            <pc:docMk/>
            <pc:sldMk cId="3535740249" sldId="1536"/>
            <ac:picMk id="7" creationId="{0E79BEB1-5025-F38D-3DA2-B8CEF45142BF}"/>
          </ac:picMkLst>
        </pc:picChg>
        <pc:cxnChg chg="mod">
          <ac:chgData name="Biersach, David" userId="14a9feb0-85a7-4da4-be8a-c1e22b637acc" providerId="ADAL" clId="{F0A44B5B-EEDB-47F2-BD77-B826F26E8A4C}" dt="2025-07-08T18:17:34.643" v="1183" actId="14100"/>
          <ac:cxnSpMkLst>
            <pc:docMk/>
            <pc:sldMk cId="3535740249" sldId="1536"/>
            <ac:cxnSpMk id="12" creationId="{FEF3C0BC-189A-6241-5D60-161C2344B590}"/>
          </ac:cxnSpMkLst>
        </pc:cxnChg>
        <pc:cxnChg chg="add mod">
          <ac:chgData name="Biersach, David" userId="14a9feb0-85a7-4da4-be8a-c1e22b637acc" providerId="ADAL" clId="{F0A44B5B-EEDB-47F2-BD77-B826F26E8A4C}" dt="2025-07-08T18:19:51.139" v="1222" actId="1038"/>
          <ac:cxnSpMkLst>
            <pc:docMk/>
            <pc:sldMk cId="3535740249" sldId="1536"/>
            <ac:cxnSpMk id="15" creationId="{98F263E7-D469-96FF-D5F7-E5819D9D48F2}"/>
          </ac:cxnSpMkLst>
        </pc:cxn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</pc:sldChg>
    </pc:docChg>
  </pc:docChgLst>
  <pc:docChgLst>
    <pc:chgData name="Biersach, David" userId="14a9feb0-85a7-4da4-be8a-c1e22b637acc" providerId="ADAL" clId="{A14404CE-2301-4842-95BF-8F7A58FED7BF}"/>
    <pc:docChg chg="modSld">
      <pc:chgData name="Biersach, David" userId="14a9feb0-85a7-4da4-be8a-c1e22b637acc" providerId="ADAL" clId="{A14404CE-2301-4842-95BF-8F7A58FED7BF}" dt="2024-06-24T19:40:59.955" v="3" actId="6549"/>
      <pc:docMkLst>
        <pc:docMk/>
      </pc:docMkLst>
      <pc:sldChg chg="modSp mod">
        <pc:chgData name="Biersach, David" userId="14a9feb0-85a7-4da4-be8a-c1e22b637acc" providerId="ADAL" clId="{A14404CE-2301-4842-95BF-8F7A58FED7BF}" dt="2024-06-24T19:40:59.955" v="3" actId="6549"/>
        <pc:sldMkLst>
          <pc:docMk/>
          <pc:sldMk cId="204594060" sldId="1180"/>
        </pc:sldMkLst>
      </pc:sldChg>
      <pc:sldChg chg="modSp mod">
        <pc:chgData name="Biersach, David" userId="14a9feb0-85a7-4da4-be8a-c1e22b637acc" providerId="ADAL" clId="{A14404CE-2301-4842-95BF-8F7A58FED7BF}" dt="2024-06-24T19:40:57.325" v="1" actId="6549"/>
        <pc:sldMkLst>
          <pc:docMk/>
          <pc:sldMk cId="3734866062" sldId="11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2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0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1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59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70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A75D6-8989-BA4D-D014-82AA5147C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F33EC-1312-E65A-921B-919B7BB54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D8C13E-7A8C-62C6-8733-8C4E8244D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A1AD0-5E50-015C-D442-70868ABDE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62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DB5A-259C-E9F7-C256-9C6CA0D2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B9077-BD45-4179-45EF-708C29D67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0AB2D-B13B-1C7A-E728-DC9AF03A9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E0984-F5E4-672C-291A-36D59D44B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682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3829-26CE-895B-B1E2-7F2C1A98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11B04-B53B-D7E6-63DD-BE4C0DC05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BB02A-3400-DF92-D8F1-BAA3132F9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4BBD-3575-D48C-5E97-01C45E9F7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78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3829-26CE-895B-B1E2-7F2C1A98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11B04-B53B-D7E6-63DD-BE4C0DC05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BB02A-3400-DF92-D8F1-BAA3132F9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4BBD-3575-D48C-5E97-01C45E9F7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91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77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D467D-7B85-DF22-43AD-0F2C8E1E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ADDB2-9083-6DCD-DC99-65D7C899F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9E2EE-016E-C04B-3A44-11385F118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476AA-8061-E773-F1F6-F27680BC7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52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23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05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65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34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66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51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52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30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4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96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8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00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2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5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82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3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11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43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518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1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13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522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1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6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660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039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903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33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1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009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8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397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39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27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572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938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946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C15E-2B0F-1063-093E-87E8E414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68964-E630-0884-0157-2D768A9D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CBE1A-1394-1632-A881-6FF06D3DF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D268-1BBC-3E14-EF06-CEA47BF61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6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8FAD6-7A08-D86F-1009-075F72FF5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02189A-34C0-060D-A4B2-30516D6D8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5EBA5-BC1D-3A6D-6234-63B836A75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1D494-15A9-89C8-D983-053A8B6EA3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959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462C-C3A5-8B5F-F5F6-F9C592258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42729-6A3E-28AC-976A-13E3E62AD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26BB6-FAA9-9E50-6C27-57DF115BF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16EA8-2795-69A0-1D23-AE4217C513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404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C92E1-CE39-096D-C23A-DF7EF953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B8C0F-523F-4C97-BEA5-57322E98D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190E1-2624-2E52-BF58-377744955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B81E5-4B07-A6B5-53EA-21DDCE681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83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D4D6C-6B21-AFF7-C08B-C62A82EB6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1E78-F2D9-F99D-B8CD-1326A4A72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05184-6584-A1E6-6507-DCD737DE4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79CF-28ED-A877-AACC-AA04ADF18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06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588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889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0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09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5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7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311.png"/><Relationship Id="rId3" Type="http://schemas.openxmlformats.org/officeDocument/2006/relationships/image" Target="../media/image23.png"/><Relationship Id="rId7" Type="http://schemas.openxmlformats.org/officeDocument/2006/relationships/image" Target="NULL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3.png"/><Relationship Id="rId7" Type="http://schemas.openxmlformats.org/officeDocument/2006/relationships/image" Target="NULL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09.png"/><Relationship Id="rId5" Type="http://schemas.openxmlformats.org/officeDocument/2006/relationships/image" Target="NULL"/><Relationship Id="rId10" Type="http://schemas.openxmlformats.org/officeDocument/2006/relationships/image" Target="../media/image9.png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35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9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5" Type="http://schemas.openxmlformats.org/officeDocument/2006/relationships/image" Target="../media/image611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NUL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NULL"/><Relationship Id="rId4" Type="http://schemas.openxmlformats.org/officeDocument/2006/relationships/image" Target="../media/image7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311.png"/><Relationship Id="rId3" Type="http://schemas.openxmlformats.org/officeDocument/2006/relationships/image" Target="../media/image23.png"/><Relationship Id="rId7" Type="http://schemas.openxmlformats.org/officeDocument/2006/relationships/image" Target="NULL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77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5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7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0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60.png"/><Relationship Id="rId9" Type="http://schemas.openxmlformats.org/officeDocument/2006/relationships/image" Target="../media/image4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0802714099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1.png"/><Relationship Id="rId3" Type="http://schemas.openxmlformats.org/officeDocument/2006/relationships/image" Target="../media/image90.png"/><Relationship Id="rId7" Type="http://schemas.openxmlformats.org/officeDocument/2006/relationships/image" Target="../media/image1252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1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7" Type="http://schemas.openxmlformats.org/officeDocument/2006/relationships/image" Target="NULL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99.png"/><Relationship Id="rId5" Type="http://schemas.openxmlformats.org/officeDocument/2006/relationships/image" Target="NULL"/><Relationship Id="rId10" Type="http://schemas.openxmlformats.org/officeDocument/2006/relationships/image" Target="../media/image98.png"/><Relationship Id="rId9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5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6.png"/><Relationship Id="rId9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222.png"/><Relationship Id="rId7" Type="http://schemas.openxmlformats.org/officeDocument/2006/relationships/image" Target="../media/image13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4" Type="http://schemas.openxmlformats.org/officeDocument/2006/relationships/image" Target="../media/image223.png"/><Relationship Id="rId9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118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../media/image1540.png"/><Relationship Id="rId14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3" Type="http://schemas.openxmlformats.org/officeDocument/2006/relationships/image" Target="../media/image1570.png"/><Relationship Id="rId7" Type="http://schemas.openxmlformats.org/officeDocument/2006/relationships/image" Target="../media/image236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1590.png"/><Relationship Id="rId10" Type="http://schemas.openxmlformats.org/officeDocument/2006/relationships/image" Target="../media/image238.png"/><Relationship Id="rId4" Type="http://schemas.openxmlformats.org/officeDocument/2006/relationships/image" Target="../media/image1580.png"/><Relationship Id="rId9" Type="http://schemas.openxmlformats.org/officeDocument/2006/relationships/image" Target="../media/image2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3" Type="http://schemas.openxmlformats.org/officeDocument/2006/relationships/image" Target="../media/image240.png"/><Relationship Id="rId7" Type="http://schemas.openxmlformats.org/officeDocument/2006/relationships/image" Target="../media/image168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0.png"/><Relationship Id="rId11" Type="http://schemas.openxmlformats.org/officeDocument/2006/relationships/image" Target="../media/image2390.png"/><Relationship Id="rId5" Type="http://schemas.openxmlformats.org/officeDocument/2006/relationships/image" Target="../media/image1660.png"/><Relationship Id="rId10" Type="http://schemas.openxmlformats.org/officeDocument/2006/relationships/image" Target="../media/image1711.png"/><Relationship Id="rId4" Type="http://schemas.openxmlformats.org/officeDocument/2006/relationships/image" Target="../media/image241.png"/><Relationship Id="rId9" Type="http://schemas.openxmlformats.org/officeDocument/2006/relationships/image" Target="../media/image17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65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png"/><Relationship Id="rId5" Type="http://schemas.openxmlformats.org/officeDocument/2006/relationships/image" Target="../media/image1790.png"/><Relationship Id="rId4" Type="http://schemas.openxmlformats.org/officeDocument/2006/relationships/image" Target="../media/image178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02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Differential Equations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68987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5523" y="2875935"/>
            <a:ext cx="2802193" cy="280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9EDCD-0FED-41A6-195A-B0AAB5D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10383"/>
            <a:ext cx="4457143" cy="191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81FF6-73D7-AAC9-4D44-F30B1A79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65" y="4156279"/>
            <a:ext cx="4457143" cy="1914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F57BF-996A-DD28-641B-A0B43CB93C9E}"/>
              </a:ext>
            </a:extLst>
          </p:cNvPr>
          <p:cNvSpPr txBox="1"/>
          <p:nvPr/>
        </p:nvSpPr>
        <p:spPr>
          <a:xfrm>
            <a:off x="1187116" y="4588042"/>
            <a:ext cx="2045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Edit line 36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to set the </a:t>
            </a:r>
            <a:r>
              <a:rPr lang="en-US" sz="2000" b="1" dirty="0">
                <a:solidFill>
                  <a:srgbClr val="7030A0"/>
                </a:solidFill>
              </a:rPr>
              <a:t>right</a:t>
            </a:r>
            <a:r>
              <a:rPr lang="en-US" sz="2000" dirty="0">
                <a:solidFill>
                  <a:srgbClr val="7030A0"/>
                </a:solidFill>
              </a:rPr>
              <a:t> plate to +9V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A1F1E-2E5F-EBE7-F299-F9B508D12CC5}"/>
              </a:ext>
            </a:extLst>
          </p:cNvPr>
          <p:cNvSpPr/>
          <p:nvPr/>
        </p:nvSpPr>
        <p:spPr>
          <a:xfrm>
            <a:off x="2759967" y="2406436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30F35-7C50-D838-7AD4-FEFF210203B1}"/>
              </a:ext>
            </a:extLst>
          </p:cNvPr>
          <p:cNvSpPr/>
          <p:nvPr/>
        </p:nvSpPr>
        <p:spPr>
          <a:xfrm>
            <a:off x="6133344" y="4646977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BE12893-1FA4-754B-C0F5-CED59A4C2384}"/>
              </a:ext>
            </a:extLst>
          </p:cNvPr>
          <p:cNvCxnSpPr>
            <a:stCxn id="11" idx="3"/>
            <a:endCxn id="12" idx="3"/>
          </p:cNvCxnSpPr>
          <p:nvPr/>
        </p:nvCxnSpPr>
        <p:spPr>
          <a:xfrm>
            <a:off x="2992578" y="2522741"/>
            <a:ext cx="3373377" cy="2240541"/>
          </a:xfrm>
          <a:prstGeom prst="bentConnector3">
            <a:avLst>
              <a:gd name="adj1" fmla="val 15314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0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A241-81DD-B049-A6B6-888BAA205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3B3A2E-0801-E5CC-F864-A4CC20D9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631679"/>
            <a:ext cx="7557025" cy="4645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7CC14-6877-62FE-81F5-01D0E6CB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A780C-E464-7A5C-0D33-F3680350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679A8-0900-1F98-E205-25247DC74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E632-2B01-BDA4-635E-6181D6E5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41" y="4180088"/>
            <a:ext cx="4190476" cy="1866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D595B-E0D1-9742-DD1A-715046118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910383"/>
            <a:ext cx="4457143" cy="191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18E765-BAB0-1982-C1C0-7904F11E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8542D-3501-0A93-73FD-70261C2A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1B7E2-9CE4-EBC6-E126-90304A004B1D}"/>
              </a:ext>
            </a:extLst>
          </p:cNvPr>
          <p:cNvSpPr txBox="1"/>
          <p:nvPr/>
        </p:nvSpPr>
        <p:spPr>
          <a:xfrm>
            <a:off x="786063" y="4588042"/>
            <a:ext cx="2446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Edit lines 35 &amp; 36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to set the </a:t>
            </a:r>
            <a:r>
              <a:rPr lang="en-US" sz="2000" b="1" dirty="0">
                <a:solidFill>
                  <a:srgbClr val="7030A0"/>
                </a:solidFill>
              </a:rPr>
              <a:t>left</a:t>
            </a:r>
            <a:r>
              <a:rPr lang="en-US" sz="2000" dirty="0">
                <a:solidFill>
                  <a:srgbClr val="7030A0"/>
                </a:solidFill>
              </a:rPr>
              <a:t> &amp; </a:t>
            </a:r>
            <a:r>
              <a:rPr lang="en-US" sz="2000" b="1" dirty="0">
                <a:solidFill>
                  <a:srgbClr val="7030A0"/>
                </a:solidFill>
              </a:rPr>
              <a:t>right </a:t>
            </a:r>
            <a:r>
              <a:rPr lang="en-US" sz="2000" dirty="0">
                <a:solidFill>
                  <a:srgbClr val="7030A0"/>
                </a:solidFill>
              </a:rPr>
              <a:t>plates to -9V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A2D406-023F-78EB-A8BC-85497B9D2036}"/>
              </a:ext>
            </a:extLst>
          </p:cNvPr>
          <p:cNvSpPr/>
          <p:nvPr/>
        </p:nvSpPr>
        <p:spPr>
          <a:xfrm>
            <a:off x="2736153" y="2410440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E97E1-ABD6-F457-1E52-50E70DDD15AD}"/>
              </a:ext>
            </a:extLst>
          </p:cNvPr>
          <p:cNvSpPr/>
          <p:nvPr/>
        </p:nvSpPr>
        <p:spPr>
          <a:xfrm>
            <a:off x="6177210" y="4650204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EF3C0BC-189A-6241-5D60-161C2344B590}"/>
              </a:ext>
            </a:extLst>
          </p:cNvPr>
          <p:cNvCxnSpPr>
            <a:stCxn id="10" idx="3"/>
            <a:endCxn id="11" idx="3"/>
          </p:cNvCxnSpPr>
          <p:nvPr/>
        </p:nvCxnSpPr>
        <p:spPr>
          <a:xfrm>
            <a:off x="2968764" y="2526745"/>
            <a:ext cx="3441057" cy="2239764"/>
          </a:xfrm>
          <a:prstGeom prst="bentConnector3">
            <a:avLst>
              <a:gd name="adj1" fmla="val 14696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F8628F5-E7FF-3C44-C14F-E4F01B7F2834}"/>
              </a:ext>
            </a:extLst>
          </p:cNvPr>
          <p:cNvSpPr/>
          <p:nvPr/>
        </p:nvSpPr>
        <p:spPr>
          <a:xfrm>
            <a:off x="2736153" y="2163793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9C39F-625E-D3DD-E835-2EA2F15F97C8}"/>
              </a:ext>
            </a:extLst>
          </p:cNvPr>
          <p:cNvSpPr/>
          <p:nvPr/>
        </p:nvSpPr>
        <p:spPr>
          <a:xfrm>
            <a:off x="6080958" y="4403557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8F263E7-D469-96FF-D5F7-E5819D9D48F2}"/>
              </a:ext>
            </a:extLst>
          </p:cNvPr>
          <p:cNvCxnSpPr>
            <a:stCxn id="13" idx="3"/>
            <a:endCxn id="14" idx="3"/>
          </p:cNvCxnSpPr>
          <p:nvPr/>
        </p:nvCxnSpPr>
        <p:spPr>
          <a:xfrm>
            <a:off x="2968764" y="2280098"/>
            <a:ext cx="3344805" cy="2239764"/>
          </a:xfrm>
          <a:prstGeom prst="bentConnector3">
            <a:avLst>
              <a:gd name="adj1" fmla="val 10683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7402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CBF4-7538-F999-7686-8C03B6671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39A761-5566-255E-818E-EEAA0851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631679"/>
            <a:ext cx="7557026" cy="4645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CC751-DD57-DA15-AAA5-0A6C21D0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B6238-A562-A131-8877-EF27CEE2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Method (</a:t>
                </a:r>
                <a:r>
                  <a:rPr lang="en-US" sz="2400" b="1" dirty="0"/>
                  <a:t>forward-in-time step analysis</a:t>
                </a:r>
                <a:r>
                  <a:rPr lang="en-US" sz="2400" dirty="0"/>
                  <a:t>) yields numeric solutions to differential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model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order differentials by representing them as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chain of linked 1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st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order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Euler-Cromer is better when modelling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harmonic oscillators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higher-order approach like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Runge-Kutta</a:t>
                </a:r>
                <a:r>
                  <a:rPr lang="en-US" sz="2000" dirty="0"/>
                  <a:t> improves accuracy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Increasing the number of time steps (decreasing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improves the accuracy of the estimations, but then requires more time to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D42292-4054-DD35-DAB0-EB29893C0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744" y="1825625"/>
            <a:ext cx="4125106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package has many numerical solvers for </a:t>
            </a:r>
            <a:r>
              <a:rPr lang="en-US" sz="2400" b="1" dirty="0"/>
              <a:t>systems</a:t>
            </a:r>
            <a:r>
              <a:rPr lang="en-US" sz="2400" dirty="0"/>
              <a:t> of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a simple set of </a:t>
            </a:r>
            <a:r>
              <a:rPr lang="en-US" sz="2400" b="1" dirty="0">
                <a:solidFill>
                  <a:srgbClr val="0070C0"/>
                </a:solidFill>
              </a:rPr>
              <a:t>linked</a:t>
            </a:r>
            <a:r>
              <a:rPr lang="en-US" sz="2400" dirty="0"/>
              <a:t> differential equations can yield highly complex long-term behavior of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dynamical systems have </a:t>
            </a:r>
            <a:r>
              <a:rPr lang="en-US" sz="2400" b="1" dirty="0">
                <a:solidFill>
                  <a:srgbClr val="FF0000"/>
                </a:solidFill>
              </a:rPr>
              <a:t>critical values </a:t>
            </a:r>
            <a:r>
              <a:rPr lang="en-US" sz="2400" dirty="0"/>
              <a:t>that are related to its fundamental equilibrium points (consider the damping constant)</a:t>
            </a:r>
          </a:p>
          <a:p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1A6979-6433-323B-A0AF-A877F41C5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24502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estimate solutions to systems of linked </a:t>
            </a:r>
            <a:r>
              <a:rPr lang="en-US" sz="2400" b="1" dirty="0">
                <a:solidFill>
                  <a:srgbClr val="7030A0"/>
                </a:solidFill>
              </a:rPr>
              <a:t>non-linear</a:t>
            </a:r>
            <a:r>
              <a:rPr lang="en-US" sz="2400" dirty="0"/>
              <a:t> ODEs using the Runge-</a:t>
            </a:r>
            <a:r>
              <a:rPr lang="en-US" sz="2400" dirty="0" err="1"/>
              <a:t>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S-I-R</a:t>
            </a:r>
            <a:r>
              <a:rPr lang="en-US" sz="2400" dirty="0"/>
              <a:t> epidemiology models have been greatly enhanced by modern research in computational biology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language of all science is </a:t>
            </a:r>
            <a:r>
              <a:rPr lang="en-US" sz="2400" b="1" dirty="0">
                <a:solidFill>
                  <a:srgbClr val="FF0000"/>
                </a:solidFill>
              </a:rPr>
              <a:t>Differential Equations </a:t>
            </a:r>
            <a:r>
              <a:rPr lang="en-US" sz="2400" dirty="0"/>
              <a:t>– please try to learn about them!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C50C-E54F-5936-20F2-2D115732C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15EC-E48D-CFEC-E490-A24A0868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fluorine18_decay.py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88874-1AD8-0413-497B-8A852F7B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F3122-304A-CD60-28DF-245906866E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49" y="1579117"/>
            <a:ext cx="6978702" cy="44206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299F6F-FCE3-BAA4-F5E1-DA48CAC9D9D0}"/>
              </a:ext>
            </a:extLst>
          </p:cNvPr>
          <p:cNvGrpSpPr/>
          <p:nvPr/>
        </p:nvGrpSpPr>
        <p:grpSpPr>
          <a:xfrm>
            <a:off x="4616065" y="160318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4C1C89-FEA3-EFEA-72C2-2AD2F3B8E8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EA4FBC-70C8-2E6C-47D9-50B8E2701DA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38CD86-9F71-4C93-0446-3DAE434B7C11}"/>
              </a:ext>
            </a:extLst>
          </p:cNvPr>
          <p:cNvGrpSpPr/>
          <p:nvPr/>
        </p:nvGrpSpPr>
        <p:grpSpPr>
          <a:xfrm>
            <a:off x="7940127" y="21904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93D764-9AD2-C30A-1873-84A86FAE31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75CA10-EDED-020D-7CC1-8407442A94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F0E50-0E0A-6CFB-1F03-3FC5F788A30F}"/>
              </a:ext>
            </a:extLst>
          </p:cNvPr>
          <p:cNvGrpSpPr/>
          <p:nvPr/>
        </p:nvGrpSpPr>
        <p:grpSpPr>
          <a:xfrm>
            <a:off x="5923493" y="387672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2703D8-548F-00B9-BD22-A11020CE4B3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5F0399-2F96-6A52-219A-A47788CC6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CF2A46-265D-8B01-ED28-B75C9FE5EB8F}"/>
              </a:ext>
            </a:extLst>
          </p:cNvPr>
          <p:cNvGrpSpPr/>
          <p:nvPr/>
        </p:nvGrpSpPr>
        <p:grpSpPr>
          <a:xfrm>
            <a:off x="7779888" y="4158496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93899-E46A-66DF-0FC2-9C69A9F6928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08B8F51-04A8-EDA9-BE16-1AB546DE88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B5CE8B-F2EE-1EC1-1132-4BE2912FF190}"/>
                  </a:ext>
                </a:extLst>
              </p:cNvPr>
              <p:cNvSpPr txBox="1"/>
              <p:nvPr/>
            </p:nvSpPr>
            <p:spPr>
              <a:xfrm>
                <a:off x="4977518" y="5020067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B5CE8B-F2EE-1EC1-1132-4BE2912FF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518" y="5020067"/>
                <a:ext cx="2802370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C59F48E-C6B2-20C2-9094-D4D5DE5CB4C8}"/>
              </a:ext>
            </a:extLst>
          </p:cNvPr>
          <p:cNvGrpSpPr/>
          <p:nvPr/>
        </p:nvGrpSpPr>
        <p:grpSpPr>
          <a:xfrm>
            <a:off x="5616845" y="5564071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1E9454-AE92-D8D1-E4B2-660A07B5C82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895727-2D41-5617-F768-85B84DF1B7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C10B083-553B-1725-0DC0-8341E4FDBD05}"/>
              </a:ext>
            </a:extLst>
          </p:cNvPr>
          <p:cNvSpPr/>
          <p:nvPr/>
        </p:nvSpPr>
        <p:spPr>
          <a:xfrm>
            <a:off x="5701171" y="2236424"/>
            <a:ext cx="2078717" cy="264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5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E501D-FBF7-E87D-10EC-4267A848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9826C-6AEE-B382-BF13-AC8446B5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7" y="1439197"/>
            <a:ext cx="6342086" cy="50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46BE5-CB41-A7C3-1070-C4F2E6AA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7FB1F-3A0C-9364-5B97-D2CA8647B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3783-9F12-8567-AFCB-3957112BE8AB}"/>
              </a:ext>
            </a:extLst>
          </p:cNvPr>
          <p:cNvSpPr txBox="1"/>
          <p:nvPr/>
        </p:nvSpPr>
        <p:spPr>
          <a:xfrm>
            <a:off x="688670" y="4080053"/>
            <a:ext cx="2124945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5%</a:t>
            </a:r>
            <a:r>
              <a:rPr lang="en-US" dirty="0">
                <a:solidFill>
                  <a:srgbClr val="0070C0"/>
                </a:solidFill>
              </a:rPr>
              <a:t> of the injected Flourine-18 must still be present to be detected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4711B6-7BDA-929C-45D8-C74CC0314CDF}"/>
              </a:ext>
            </a:extLst>
          </p:cNvPr>
          <p:cNvCxnSpPr>
            <a:cxnSpLocks/>
          </p:cNvCxnSpPr>
          <p:nvPr/>
        </p:nvCxnSpPr>
        <p:spPr>
          <a:xfrm>
            <a:off x="1941239" y="5483621"/>
            <a:ext cx="248471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DC41DC-14AB-34BD-F1C1-9845ED63828C}"/>
              </a:ext>
            </a:extLst>
          </p:cNvPr>
          <p:cNvSpPr txBox="1"/>
          <p:nvPr/>
        </p:nvSpPr>
        <p:spPr>
          <a:xfrm>
            <a:off x="3822414" y="2060456"/>
            <a:ext cx="4859592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What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two</a:t>
            </a:r>
            <a:r>
              <a:rPr lang="en-US" dirty="0">
                <a:solidFill>
                  <a:srgbClr val="0070C0"/>
                </a:solidFill>
              </a:rPr>
              <a:t> key concepts does this graph suggest?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After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12 hours </a:t>
            </a:r>
            <a:r>
              <a:rPr lang="en-US" dirty="0">
                <a:solidFill>
                  <a:srgbClr val="0070C0"/>
                </a:solidFill>
              </a:rPr>
              <a:t>the ingested Fluorine-18 has decayed enough to not be a lingering threat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Medical staff must get patients into the PET scan within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~5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hours after taking Fluorine-18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094E98-1BB3-2582-C5E7-77595AB24322}"/>
              </a:ext>
            </a:extLst>
          </p:cNvPr>
          <p:cNvCxnSpPr>
            <a:cxnSpLocks/>
          </p:cNvCxnSpPr>
          <p:nvPr/>
        </p:nvCxnSpPr>
        <p:spPr>
          <a:xfrm>
            <a:off x="4425950" y="5483621"/>
            <a:ext cx="0" cy="40680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13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3118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183682"/>
            <a:ext cx="1775166" cy="1644445"/>
            <a:chOff x="6137333" y="4800600"/>
            <a:chExt cx="177516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7516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9FD2FA-1792-4EC7-BCB6-DEE0519F1A09}"/>
              </a:ext>
            </a:extLst>
          </p:cNvPr>
          <p:cNvSpPr/>
          <p:nvPr/>
        </p:nvSpPr>
        <p:spPr>
          <a:xfrm>
            <a:off x="6928886" y="2921480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But Euler’s Method works only on 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first order</a:t>
            </a:r>
            <a:r>
              <a:rPr lang="en-US" sz="1600" b="1" dirty="0"/>
              <a:t> ODEs! </a:t>
            </a:r>
            <a:r>
              <a:rPr lang="en-US" sz="1600" b="1" dirty="0">
                <a:sym typeface="Wingdings" panose="05000000000000000000" pitchFamily="2" charset="2"/>
              </a:rPr>
              <a:t>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66209" y="4528850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i="1" dirty="0"/>
              <a:t>linked</a:t>
            </a:r>
            <a:r>
              <a:rPr lang="en-US" sz="1400" dirty="0"/>
              <a:t> first-order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71603" y="5587269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F8222E-DE50-1CBE-335A-FAED0A5E0C97}"/>
              </a:ext>
            </a:extLst>
          </p:cNvPr>
          <p:cNvGrpSpPr/>
          <p:nvPr/>
        </p:nvGrpSpPr>
        <p:grpSpPr>
          <a:xfrm>
            <a:off x="845271" y="3550990"/>
            <a:ext cx="1698049" cy="557037"/>
            <a:chOff x="845271" y="3640930"/>
            <a:chExt cx="1698049" cy="55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/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400" dirty="0">
                      <a:ln>
                        <a:noFill/>
                      </a:ln>
                      <a:solidFill>
                        <a:srgbClr val="7030A0"/>
                      </a:solidFill>
                    </a:rPr>
                    <a:t> when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14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blipFill>
                  <a:blip r:embed="rId1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CC806E-788E-1D2D-DA5D-AE8E1F476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4296" y="3640930"/>
              <a:ext cx="0" cy="26592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AE5114-7458-814B-F0DC-565E5A39169D}"/>
              </a:ext>
            </a:extLst>
          </p:cNvPr>
          <p:cNvSpPr txBox="1"/>
          <p:nvPr/>
        </p:nvSpPr>
        <p:spPr>
          <a:xfrm>
            <a:off x="391015" y="4637313"/>
            <a:ext cx="1782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2</a:t>
            </a:r>
            <a:r>
              <a:rPr lang="en-US" sz="1400" baseline="30000" dirty="0">
                <a:solidFill>
                  <a:srgbClr val="7030A0"/>
                </a:solidFill>
              </a:rPr>
              <a:t>nd</a:t>
            </a:r>
            <a:r>
              <a:rPr lang="en-US" sz="1400" dirty="0">
                <a:solidFill>
                  <a:srgbClr val="7030A0"/>
                </a:solidFill>
              </a:rPr>
              <a:t> derivative of both sides with respect to time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B97B4-9BEC-BF80-A16A-BDA3AFBB6361}"/>
              </a:ext>
            </a:extLst>
          </p:cNvPr>
          <p:cNvGrpSpPr/>
          <p:nvPr/>
        </p:nvGrpSpPr>
        <p:grpSpPr>
          <a:xfrm>
            <a:off x="2350903" y="2215607"/>
            <a:ext cx="1592820" cy="738664"/>
            <a:chOff x="2820111" y="2466681"/>
            <a:chExt cx="159282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/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length</a:t>
                  </a:r>
                </a:p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of the rod (constant)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blipFill>
                  <a:blip r:embed="rId17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7634323-B1CF-0078-EB31-1ECB92954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0111" y="2728291"/>
              <a:ext cx="400495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44E08EA-DD6B-A655-6603-EBDC358E6CC0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rot="5400000" flipH="1" flipV="1">
            <a:off x="1607057" y="2743311"/>
            <a:ext cx="4467399" cy="2242741"/>
          </a:xfrm>
          <a:prstGeom prst="bentConnector5">
            <a:avLst>
              <a:gd name="adj1" fmla="val -5117"/>
              <a:gd name="adj2" fmla="val 71054"/>
              <a:gd name="adj3" fmla="val 10511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86A15-D51E-B15F-6B63-2901732FB4DF}"/>
              </a:ext>
            </a:extLst>
          </p:cNvPr>
          <p:cNvGrpSpPr/>
          <p:nvPr/>
        </p:nvGrpSpPr>
        <p:grpSpPr>
          <a:xfrm>
            <a:off x="185575" y="2416048"/>
            <a:ext cx="1270486" cy="1099230"/>
            <a:chOff x="2859498" y="2466681"/>
            <a:chExt cx="1270486" cy="1099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/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arclength</a:t>
                  </a:r>
                  <a:r>
                    <a:rPr lang="en-US" sz="1400" dirty="0">
                      <a:solidFill>
                        <a:srgbClr val="7030A0"/>
                      </a:solidFill>
                    </a:rPr>
                    <a:t> along the perimeter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blipFill>
                  <a:blip r:embed="rId18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378E8A4-4E89-7F76-1ED5-831A723DB3B6}"/>
                </a:ext>
              </a:extLst>
            </p:cNvPr>
            <p:cNvCxnSpPr>
              <a:cxnSpLocks/>
            </p:cNvCxnSpPr>
            <p:nvPr/>
          </p:nvCxnSpPr>
          <p:spPr>
            <a:xfrm>
              <a:off x="3760451" y="3149877"/>
              <a:ext cx="369533" cy="41603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5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1" grpId="0" animBg="1"/>
      <p:bldP spid="6" grpId="0"/>
      <p:bldP spid="28" grpId="0"/>
      <p:bldP spid="10" grpId="0" animBg="1"/>
      <p:bldP spid="30" grpId="0" animBg="1"/>
      <p:bldP spid="7" grpId="0" animBg="1"/>
      <p:bldP spid="31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888656" cy="1644445"/>
            <a:chOff x="6137333" y="4800600"/>
            <a:chExt cx="188865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88865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06202" y="2011495"/>
                <a:ext cx="233095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202" y="2011495"/>
                <a:ext cx="233095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06202" y="2825745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202" y="2825745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837" r="-21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endCxn id="6" idx="1"/>
          </p:cNvCxnSpPr>
          <p:nvPr/>
        </p:nvCxnSpPr>
        <p:spPr>
          <a:xfrm flipV="1">
            <a:off x="5111909" y="2248676"/>
            <a:ext cx="494293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21" idx="1"/>
          </p:cNvCxnSpPr>
          <p:nvPr/>
        </p:nvCxnSpPr>
        <p:spPr>
          <a:xfrm flipV="1">
            <a:off x="4429836" y="2964245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AB13E-94F6-4610-A131-02F49051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519" y="3710628"/>
            <a:ext cx="3627131" cy="257243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7BA6741-FC37-493A-8B04-588C3BB54048}"/>
              </a:ext>
            </a:extLst>
          </p:cNvPr>
          <p:cNvSpPr/>
          <p:nvPr/>
        </p:nvSpPr>
        <p:spPr>
          <a:xfrm>
            <a:off x="2153264" y="5137447"/>
            <a:ext cx="1714138" cy="745335"/>
          </a:xfrm>
          <a:prstGeom prst="wedgeRoundRectCallout">
            <a:avLst>
              <a:gd name="adj1" fmla="val 120117"/>
              <a:gd name="adj2" fmla="val -48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3AA6D-1F84-8F22-2ADB-7CAD5FE0C492}"/>
              </a:ext>
            </a:extLst>
          </p:cNvPr>
          <p:cNvSpPr/>
          <p:nvPr/>
        </p:nvSpPr>
        <p:spPr>
          <a:xfrm>
            <a:off x="6730584" y="5681272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1A1A4D-9927-A6FD-4FA7-C2C8D795F1EE}"/>
              </a:ext>
            </a:extLst>
          </p:cNvPr>
          <p:cNvCxnSpPr/>
          <p:nvPr/>
        </p:nvCxnSpPr>
        <p:spPr>
          <a:xfrm>
            <a:off x="5388964" y="4781862"/>
            <a:ext cx="719528" cy="56962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CF036B-BAF6-3635-BDE6-477DC82B3AA9}"/>
              </a:ext>
            </a:extLst>
          </p:cNvPr>
          <p:cNvSpPr txBox="1"/>
          <p:nvPr/>
        </p:nvSpPr>
        <p:spPr>
          <a:xfrm>
            <a:off x="7511009" y="5645998"/>
            <a:ext cx="11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in time…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6AA9C1-A1FB-CAF3-F923-5064C9DC2F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244" y="4894468"/>
            <a:ext cx="1422575" cy="1644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90F008-00AC-4E2C-828B-13BFC2B9A9BD}"/>
              </a:ext>
            </a:extLst>
          </p:cNvPr>
          <p:cNvSpPr/>
          <p:nvPr/>
        </p:nvSpPr>
        <p:spPr>
          <a:xfrm>
            <a:off x="3601899" y="2308224"/>
            <a:ext cx="278203" cy="23177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725A-695A-4C05-CE9A-D3A36542F2BD}"/>
              </a:ext>
            </a:extLst>
          </p:cNvPr>
          <p:cNvSpPr/>
          <p:nvPr/>
        </p:nvSpPr>
        <p:spPr>
          <a:xfrm>
            <a:off x="7640828" y="2144046"/>
            <a:ext cx="278203" cy="23177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5EF7200-5901-76A8-D17E-D4C84DD3ACC2}"/>
              </a:ext>
            </a:extLst>
          </p:cNvPr>
          <p:cNvCxnSpPr>
            <a:stCxn id="7" idx="1"/>
            <a:endCxn id="11" idx="0"/>
          </p:cNvCxnSpPr>
          <p:nvPr/>
        </p:nvCxnSpPr>
        <p:spPr>
          <a:xfrm rot="10800000" flipH="1">
            <a:off x="3601898" y="2144046"/>
            <a:ext cx="4178031" cy="280066"/>
          </a:xfrm>
          <a:prstGeom prst="bentConnector4">
            <a:avLst>
              <a:gd name="adj1" fmla="val -9503"/>
              <a:gd name="adj2" fmla="val 276135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96C10E-D48E-6742-71D9-DD7CCA9DF294}"/>
                  </a:ext>
                </a:extLst>
              </p:cNvPr>
              <p:cNvSpPr txBox="1"/>
              <p:nvPr/>
            </p:nvSpPr>
            <p:spPr>
              <a:xfrm>
                <a:off x="3934382" y="1320642"/>
                <a:ext cx="14614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96C10E-D48E-6742-71D9-DD7CCA9DF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382" y="1320642"/>
                <a:ext cx="1461426" cy="246221"/>
              </a:xfrm>
              <a:prstGeom prst="rect">
                <a:avLst/>
              </a:prstGeom>
              <a:blipFill>
                <a:blip r:embed="rId11"/>
                <a:stretch>
                  <a:fillRect l="-2917" r="-417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D342D6-9A58-578B-D44B-3873A6AD73C9}"/>
                  </a:ext>
                </a:extLst>
              </p:cNvPr>
              <p:cNvSpPr txBox="1"/>
              <p:nvPr/>
            </p:nvSpPr>
            <p:spPr>
              <a:xfrm>
                <a:off x="5965579" y="1320642"/>
                <a:ext cx="14614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D342D6-9A58-578B-D44B-3873A6AD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579" y="1320642"/>
                <a:ext cx="1461426" cy="246221"/>
              </a:xfrm>
              <a:prstGeom prst="rect">
                <a:avLst/>
              </a:prstGeom>
              <a:blipFill>
                <a:blip r:embed="rId12"/>
                <a:stretch>
                  <a:fillRect l="-1674" r="-1255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ED8FD6-5086-20C7-05A4-F7F66D83B85F}"/>
              </a:ext>
            </a:extLst>
          </p:cNvPr>
          <p:cNvCxnSpPr>
            <a:cxnSpLocks/>
          </p:cNvCxnSpPr>
          <p:nvPr/>
        </p:nvCxnSpPr>
        <p:spPr>
          <a:xfrm>
            <a:off x="5478381" y="1443752"/>
            <a:ext cx="393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4D580F-4C35-1C27-074E-3F6B4DD34CA8}"/>
              </a:ext>
            </a:extLst>
          </p:cNvPr>
          <p:cNvCxnSpPr/>
          <p:nvPr/>
        </p:nvCxnSpPr>
        <p:spPr>
          <a:xfrm flipH="1">
            <a:off x="5965579" y="1566863"/>
            <a:ext cx="258758" cy="57718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27F0BA-AD8A-78DA-0C89-D8B770E255E5}"/>
              </a:ext>
            </a:extLst>
          </p:cNvPr>
          <p:cNvCxnSpPr>
            <a:cxnSpLocks/>
          </p:cNvCxnSpPr>
          <p:nvPr/>
        </p:nvCxnSpPr>
        <p:spPr>
          <a:xfrm flipH="1">
            <a:off x="6494136" y="1538478"/>
            <a:ext cx="236676" cy="60133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19AD0E-B992-317C-4391-6F0DBC8D2E47}"/>
              </a:ext>
            </a:extLst>
          </p:cNvPr>
          <p:cNvCxnSpPr>
            <a:cxnSpLocks/>
          </p:cNvCxnSpPr>
          <p:nvPr/>
        </p:nvCxnSpPr>
        <p:spPr>
          <a:xfrm flipH="1">
            <a:off x="7145605" y="1532502"/>
            <a:ext cx="109765" cy="54396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17" grpId="0" animBg="1"/>
      <p:bldP spid="5" grpId="0" animBg="1"/>
      <p:bldP spid="10" grpId="0"/>
      <p:bldP spid="7" grpId="0" animBg="1"/>
      <p:bldP spid="11" grpId="0" animBg="1"/>
      <p:bldP spid="20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80B0C-2FDC-B50C-4FA5-54F81DEA6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EF4A-89A8-C219-3ED0-23F29A95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euler_pendulum.py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DCDC9-19F1-4CCF-C258-74C278B3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33CC4-B8D0-DD14-9857-5708B95C40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131" y="1462878"/>
            <a:ext cx="5587737" cy="50299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783A57-14A9-BD80-36F3-D8E2893F06E9}"/>
              </a:ext>
            </a:extLst>
          </p:cNvPr>
          <p:cNvGrpSpPr/>
          <p:nvPr/>
        </p:nvGrpSpPr>
        <p:grpSpPr>
          <a:xfrm>
            <a:off x="5153479" y="338129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D46979D-06BD-6202-1663-20B04F037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C5CC01-DB03-3B07-A11D-3E318AF2E7F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0A5178-465A-1EDA-7CAC-75547F85E39B}"/>
              </a:ext>
            </a:extLst>
          </p:cNvPr>
          <p:cNvGrpSpPr/>
          <p:nvPr/>
        </p:nvGrpSpPr>
        <p:grpSpPr>
          <a:xfrm>
            <a:off x="4279182" y="3630125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4DF41C-E1C2-957D-3542-1AB05498F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E4C49E-0D92-64C4-FE71-5A67A9D022D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C3B34CD-FBD1-68D9-C5A1-C66A6AFA31E2}"/>
              </a:ext>
            </a:extLst>
          </p:cNvPr>
          <p:cNvGrpSpPr/>
          <p:nvPr/>
        </p:nvGrpSpPr>
        <p:grpSpPr>
          <a:xfrm>
            <a:off x="7134673" y="3901269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0BE6EE-A5E3-17A1-0007-13E326A3559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6FC3806-C5FF-5F59-80E0-46C233F58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1044566-7D30-1E9B-2B27-438A0B2E359C}"/>
              </a:ext>
            </a:extLst>
          </p:cNvPr>
          <p:cNvSpPr/>
          <p:nvPr/>
        </p:nvSpPr>
        <p:spPr>
          <a:xfrm>
            <a:off x="4999023" y="3949015"/>
            <a:ext cx="2018521" cy="264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318F73-43E2-49F2-6322-3FCFBD848C3B}"/>
              </a:ext>
            </a:extLst>
          </p:cNvPr>
          <p:cNvGrpSpPr/>
          <p:nvPr/>
        </p:nvGrpSpPr>
        <p:grpSpPr>
          <a:xfrm>
            <a:off x="3994691" y="4884470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12402D-A458-49EB-040B-C01B3260B9E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F74BBBE-DF07-D5DB-C695-1D4840A1D7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C86A81-9B09-0A89-1FBA-F2117BAA93E9}"/>
              </a:ext>
            </a:extLst>
          </p:cNvPr>
          <p:cNvGrpSpPr/>
          <p:nvPr/>
        </p:nvGrpSpPr>
        <p:grpSpPr>
          <a:xfrm>
            <a:off x="3994691" y="5126417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D75286-2BD4-413F-DC6C-157A607E01C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E66F16-B167-0C32-3708-CCAE7D1A1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C777BB9-0FDE-6150-E10B-ECD27B41B986}"/>
              </a:ext>
            </a:extLst>
          </p:cNvPr>
          <p:cNvGrpSpPr/>
          <p:nvPr/>
        </p:nvGrpSpPr>
        <p:grpSpPr>
          <a:xfrm>
            <a:off x="5522450" y="5620075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B42023-9717-95FA-44AF-B0F3C7FB79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9A2ADE8-3574-459F-12AA-67FB08A097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92F71D-0DE9-B4C2-D754-897093C86038}"/>
              </a:ext>
            </a:extLst>
          </p:cNvPr>
          <p:cNvGrpSpPr/>
          <p:nvPr/>
        </p:nvGrpSpPr>
        <p:grpSpPr>
          <a:xfrm>
            <a:off x="7281069" y="587055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2230C0-1A57-5375-50D3-F232C01001F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BE38455-F185-97A2-8413-62138EDEEC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8E22027-67B9-C886-D72C-C96D84F6592E}"/>
              </a:ext>
            </a:extLst>
          </p:cNvPr>
          <p:cNvGrpSpPr/>
          <p:nvPr/>
        </p:nvGrpSpPr>
        <p:grpSpPr>
          <a:xfrm>
            <a:off x="4696273" y="6123542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F997450-5BD5-5474-CD68-C75DC484A9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C45BDD-86EE-645D-9055-9890ACEEF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89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9EA6B-B059-92FB-6799-EEA928259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E0D0C7-088D-34A4-FE65-36BE0047FE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3" y="1410793"/>
            <a:ext cx="7885714" cy="4980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88E799-E052-FD63-6EDF-8D134EF1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euler_pendulum.py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88F6F-818B-EBEA-3969-4814E343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43B97B-9359-C888-620A-354BEA194752}"/>
              </a:ext>
            </a:extLst>
          </p:cNvPr>
          <p:cNvGrpSpPr/>
          <p:nvPr/>
        </p:nvGrpSpPr>
        <p:grpSpPr>
          <a:xfrm>
            <a:off x="2634869" y="143144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2CDBB9B-6305-6FE2-BEBF-8D3844F72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C34DFE-C1B3-19FA-DAEC-5DD6AB9BEF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E66E62-6656-C3D1-A00A-8A52ED14D19E}"/>
              </a:ext>
            </a:extLst>
          </p:cNvPr>
          <p:cNvGrpSpPr/>
          <p:nvPr/>
        </p:nvGrpSpPr>
        <p:grpSpPr>
          <a:xfrm>
            <a:off x="2973435" y="1655424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660D40-FFFD-97B6-7632-9DA0DE76B2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497FE2-BDB0-A364-3C42-E0F175BF4E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3B1E80-885C-BC19-4067-0996759E65F1}"/>
              </a:ext>
            </a:extLst>
          </p:cNvPr>
          <p:cNvGrpSpPr/>
          <p:nvPr/>
        </p:nvGrpSpPr>
        <p:grpSpPr>
          <a:xfrm>
            <a:off x="3132287" y="1894603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7D2935-86D4-5AE3-74E0-C904914774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D6E43CE-A2DD-D424-7C6C-BFD97A381F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673E4A-6C33-5D30-4641-E5C212FDCFC3}"/>
              </a:ext>
            </a:extLst>
          </p:cNvPr>
          <p:cNvGrpSpPr/>
          <p:nvPr/>
        </p:nvGrpSpPr>
        <p:grpSpPr>
          <a:xfrm>
            <a:off x="6954480" y="2141270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6E7561-3AD3-43A2-918B-43F0EA2C4F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4CB56DE-A659-F26B-5730-4B94187615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23D115-3112-8AE1-F2A1-FDD78CE8157A}"/>
              </a:ext>
            </a:extLst>
          </p:cNvPr>
          <p:cNvGrpSpPr/>
          <p:nvPr/>
        </p:nvGrpSpPr>
        <p:grpSpPr>
          <a:xfrm>
            <a:off x="4917113" y="2367024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F95BC5-F2EA-C671-1CB0-02776EF145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746230B-D66E-6A1B-9C40-AABE0922A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D0FE3C-0785-9D3E-7449-9CFC322AB764}"/>
              </a:ext>
            </a:extLst>
          </p:cNvPr>
          <p:cNvGrpSpPr/>
          <p:nvPr/>
        </p:nvGrpSpPr>
        <p:grpSpPr>
          <a:xfrm>
            <a:off x="4187068" y="3037824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852DA7F-04D8-5B3A-81B6-55B9E5FFB4C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A362B1-798F-A72D-798C-03C71FDFBC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C6E9A5-5952-1CF7-2780-AD3765FD0D04}"/>
              </a:ext>
            </a:extLst>
          </p:cNvPr>
          <p:cNvGrpSpPr/>
          <p:nvPr/>
        </p:nvGrpSpPr>
        <p:grpSpPr>
          <a:xfrm>
            <a:off x="4200930" y="3272380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C062EA-A5FB-7E6F-2307-2C239A347C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D868AEC-C393-87E3-DFEC-5037331C99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C36A9B0-1D32-A383-D1BF-1EBF6DFD92A0}"/>
              </a:ext>
            </a:extLst>
          </p:cNvPr>
          <p:cNvGrpSpPr/>
          <p:nvPr/>
        </p:nvGrpSpPr>
        <p:grpSpPr>
          <a:xfrm>
            <a:off x="1896803" y="419849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346DC3C-EFEC-E505-4CDC-4D8653A61C1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B8B3AE6-02EB-3028-F135-A5845AD0C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1E534-FC3F-4434-5420-8B4CC0C9AC92}"/>
                  </a:ext>
                </a:extLst>
              </p:cNvPr>
              <p:cNvSpPr txBox="1"/>
              <p:nvPr/>
            </p:nvSpPr>
            <p:spPr>
              <a:xfrm>
                <a:off x="6528095" y="3312946"/>
                <a:ext cx="79566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1E534-FC3F-4434-5420-8B4CC0C9A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95" y="3312946"/>
                <a:ext cx="79566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47A300-2057-F5F0-610F-614BA4E1B2A5}"/>
                  </a:ext>
                </a:extLst>
              </p:cNvPr>
              <p:cNvSpPr txBox="1"/>
              <p:nvPr/>
            </p:nvSpPr>
            <p:spPr>
              <a:xfrm>
                <a:off x="6494779" y="2608634"/>
                <a:ext cx="151105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47A300-2057-F5F0-610F-614BA4E1B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779" y="2608634"/>
                <a:ext cx="1511055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99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F6575-6E8A-F8DA-175C-1D7B30A22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FFC5-3A1A-8946-00E2-0ED85CB5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euler_pendulum.py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9012D-A7FB-7591-93E6-1A62EC9A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143B6-BEBB-CED1-CEC5-DF05470AC8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2" y="1434683"/>
            <a:ext cx="6749716" cy="492166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718CAA2-2CB5-8C6B-0807-BD1C8170E4EC}"/>
              </a:ext>
            </a:extLst>
          </p:cNvPr>
          <p:cNvGrpSpPr/>
          <p:nvPr/>
        </p:nvGrpSpPr>
        <p:grpSpPr>
          <a:xfrm>
            <a:off x="2030090" y="1898403"/>
            <a:ext cx="1956305" cy="1478057"/>
            <a:chOff x="2709019" y="3366902"/>
            <a:chExt cx="1956305" cy="14780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82F283-2CB5-7E39-2C20-E1CC83BAE53E}"/>
                </a:ext>
              </a:extLst>
            </p:cNvPr>
            <p:cNvSpPr txBox="1"/>
            <p:nvPr/>
          </p:nvSpPr>
          <p:spPr>
            <a:xfrm>
              <a:off x="2709019" y="3366902"/>
              <a:ext cx="195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Initial pendulum angular displacement from centerline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46E7A41-40F1-65AE-8C1B-250ACCAB4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1336" y="4077532"/>
              <a:ext cx="200528" cy="7674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5E477DF-115B-9D2A-B7E6-CACCC8601607}"/>
                    </a:ext>
                  </a:extLst>
                </p:cNvPr>
                <p:cNvSpPr txBox="1"/>
                <p:nvPr/>
              </p:nvSpPr>
              <p:spPr>
                <a:xfrm>
                  <a:off x="2964665" y="4373842"/>
                  <a:ext cx="144501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=0.78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𝑟𝑎𝑑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4E5E3BA-BCB5-6004-77BC-621629A55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665" y="4373842"/>
                  <a:ext cx="144501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61" r="-2941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D7A52F-A7D3-2949-E561-757C4BE54054}"/>
              </a:ext>
            </a:extLst>
          </p:cNvPr>
          <p:cNvSpPr txBox="1"/>
          <p:nvPr/>
        </p:nvSpPr>
        <p:spPr>
          <a:xfrm>
            <a:off x="5352243" y="4823152"/>
            <a:ext cx="29865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</a:t>
            </a:r>
            <a:r>
              <a:rPr lang="en-US" b="1" u="sng" dirty="0"/>
              <a:t>not</a:t>
            </a:r>
            <a:r>
              <a:rPr lang="en-US" b="1" dirty="0"/>
              <a:t> good… The model predicts the pendulum will begin to swing wildly, which would not happen naturally!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E24E59-D7DD-18C5-0A89-70A62E40EC59}"/>
              </a:ext>
            </a:extLst>
          </p:cNvPr>
          <p:cNvCxnSpPr>
            <a:cxnSpLocks/>
          </p:cNvCxnSpPr>
          <p:nvPr/>
        </p:nvCxnSpPr>
        <p:spPr>
          <a:xfrm flipV="1">
            <a:off x="2918264" y="1927880"/>
            <a:ext cx="3314094" cy="718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30C511-5E4C-ADA7-94CA-8F151900ED1E}"/>
              </a:ext>
            </a:extLst>
          </p:cNvPr>
          <p:cNvCxnSpPr>
            <a:cxnSpLocks/>
          </p:cNvCxnSpPr>
          <p:nvPr/>
        </p:nvCxnSpPr>
        <p:spPr>
          <a:xfrm flipV="1">
            <a:off x="3157510" y="3052008"/>
            <a:ext cx="3371627" cy="286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75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Numerical Instability of Euler's Method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Oscillatory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046" y="1825625"/>
            <a:ext cx="4187006" cy="406551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Increasing the number of time steps by 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10x</a:t>
            </a:r>
            <a:r>
              <a:rPr lang="en-US" sz="2400" dirty="0"/>
              <a:t> does not prevent the displacement from </a:t>
            </a:r>
            <a:r>
              <a:rPr lang="en-US" sz="2400" b="1" i="1" dirty="0">
                <a:solidFill>
                  <a:srgbClr val="FF0000"/>
                </a:solidFill>
              </a:rPr>
              <a:t>growing</a:t>
            </a:r>
            <a:r>
              <a:rPr lang="en-US" sz="2400" dirty="0"/>
              <a:t> after each oscillation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simple forward Euler method can be </a:t>
            </a:r>
            <a:r>
              <a:rPr lang="en-US" sz="2400" b="1" u="sng" dirty="0">
                <a:solidFill>
                  <a:srgbClr val="FF0000"/>
                </a:solidFill>
              </a:rPr>
              <a:t>unstable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harmonic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energy</a:t>
            </a:r>
            <a:r>
              <a:rPr lang="en-US" sz="2400" dirty="0"/>
              <a:t> in the system is </a:t>
            </a:r>
            <a:r>
              <a:rPr lang="en-US" sz="2400" i="1" dirty="0">
                <a:solidFill>
                  <a:srgbClr val="7030A0"/>
                </a:solidFill>
              </a:rPr>
              <a:t>artificially</a:t>
            </a:r>
            <a:r>
              <a:rPr lang="en-US" sz="2400" dirty="0"/>
              <a:t> growing </a:t>
            </a:r>
            <a:r>
              <a:rPr lang="en-US" sz="2400" b="1" dirty="0"/>
              <a:t>over time</a:t>
            </a:r>
            <a:r>
              <a:rPr lang="en-US" sz="2400" dirty="0"/>
              <a:t> without bounds because no term can be </a:t>
            </a:r>
            <a:r>
              <a:rPr lang="en-US" sz="2400" i="1" dirty="0"/>
              <a:t>negative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51351" y="4693660"/>
                <a:ext cx="333899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351" y="4693660"/>
                <a:ext cx="3338991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cxnSpLocks/>
            <a:stCxn id="3" idx="2"/>
            <a:endCxn id="13" idx="0"/>
          </p:cNvCxnSpPr>
          <p:nvPr/>
        </p:nvCxnSpPr>
        <p:spPr>
          <a:xfrm rot="5400000" flipH="1" flipV="1">
            <a:off x="4434209" y="3156761"/>
            <a:ext cx="1063713" cy="4405035"/>
          </a:xfrm>
          <a:prstGeom prst="bentConnector5">
            <a:avLst>
              <a:gd name="adj1" fmla="val -21491"/>
              <a:gd name="adj2" fmla="val 47593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D8BF6-315B-4923-A31C-B1AADEEDE0FE}"/>
              </a:ext>
            </a:extLst>
          </p:cNvPr>
          <p:cNvSpPr txBox="1"/>
          <p:nvPr/>
        </p:nvSpPr>
        <p:spPr>
          <a:xfrm>
            <a:off x="5557436" y="5393818"/>
            <a:ext cx="2574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Due to the squaring of values,</a:t>
            </a:r>
          </a:p>
          <a:p>
            <a:pPr algn="ctr"/>
            <a:r>
              <a:rPr lang="en-US" sz="1400" i="1" dirty="0">
                <a:solidFill>
                  <a:srgbClr val="7030A0"/>
                </a:solidFill>
              </a:rPr>
              <a:t>the </a:t>
            </a:r>
            <a:r>
              <a:rPr lang="en-US" sz="1400" b="1" i="1" dirty="0">
                <a:solidFill>
                  <a:srgbClr val="7030A0"/>
                </a:solidFill>
              </a:rPr>
              <a:t>next</a:t>
            </a:r>
            <a:r>
              <a:rPr lang="en-US" sz="1400" i="1" dirty="0">
                <a:solidFill>
                  <a:srgbClr val="7030A0"/>
                </a:solidFill>
              </a:rPr>
              <a:t> energy state will </a:t>
            </a:r>
            <a:r>
              <a:rPr lang="en-US" sz="1400" b="1" i="1" dirty="0">
                <a:solidFill>
                  <a:srgbClr val="7030A0"/>
                </a:solidFill>
              </a:rPr>
              <a:t>always</a:t>
            </a:r>
            <a:r>
              <a:rPr lang="en-US" sz="1400" i="1" dirty="0">
                <a:solidFill>
                  <a:srgbClr val="7030A0"/>
                </a:solidFill>
              </a:rPr>
              <a:t> be incorrectly </a:t>
            </a:r>
            <a:r>
              <a:rPr lang="en-US" sz="1400" i="1" u="sng" dirty="0">
                <a:solidFill>
                  <a:srgbClr val="7030A0"/>
                </a:solidFill>
              </a:rPr>
              <a:t>higher</a:t>
            </a:r>
            <a:r>
              <a:rPr lang="en-US" sz="1400" i="1" dirty="0">
                <a:solidFill>
                  <a:srgbClr val="7030A0"/>
                </a:solidFill>
              </a:rPr>
              <a:t> than the </a:t>
            </a:r>
            <a:r>
              <a:rPr lang="en-US" sz="1400" b="1" i="1" dirty="0">
                <a:solidFill>
                  <a:srgbClr val="7030A0"/>
                </a:solidFill>
              </a:rPr>
              <a:t>previous</a:t>
            </a:r>
            <a:r>
              <a:rPr lang="en-US" sz="1400" i="1" dirty="0">
                <a:solidFill>
                  <a:srgbClr val="7030A0"/>
                </a:solidFill>
              </a:rPr>
              <a:t> energy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DF5E-A8D7-4387-88B4-8B7126936FCA}"/>
              </a:ext>
            </a:extLst>
          </p:cNvPr>
          <p:cNvSpPr/>
          <p:nvPr/>
        </p:nvSpPr>
        <p:spPr>
          <a:xfrm>
            <a:off x="6991603" y="4827422"/>
            <a:ext cx="353962" cy="320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4E22E-2A01-44CF-9604-5269798FC4DD}"/>
              </a:ext>
            </a:extLst>
          </p:cNvPr>
          <p:cNvSpPr/>
          <p:nvPr/>
        </p:nvSpPr>
        <p:spPr>
          <a:xfrm>
            <a:off x="7732395" y="4827422"/>
            <a:ext cx="300564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8EE6436-B302-41E1-A4DD-39C0E00B616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4791256" y="2799715"/>
            <a:ext cx="1063713" cy="5119128"/>
          </a:xfrm>
          <a:prstGeom prst="bentConnector5">
            <a:avLst>
              <a:gd name="adj1" fmla="val -21491"/>
              <a:gd name="adj2" fmla="val 41015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0F9730-E412-408C-9475-A53B900BF399}"/>
              </a:ext>
            </a:extLst>
          </p:cNvPr>
          <p:cNvSpPr txBox="1"/>
          <p:nvPr/>
        </p:nvSpPr>
        <p:spPr>
          <a:xfrm>
            <a:off x="5692211" y="1669121"/>
            <a:ext cx="765740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0B6C5-4A6C-4C0D-9B8C-3FB18F58A6A7}"/>
              </a:ext>
            </a:extLst>
          </p:cNvPr>
          <p:cNvSpPr txBox="1"/>
          <p:nvPr/>
        </p:nvSpPr>
        <p:spPr>
          <a:xfrm>
            <a:off x="7168584" y="1669121"/>
            <a:ext cx="876663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potential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C901E-E392-62C8-80AA-9765604F3ECF}"/>
              </a:ext>
            </a:extLst>
          </p:cNvPr>
          <p:cNvSpPr txBox="1"/>
          <p:nvPr/>
        </p:nvSpPr>
        <p:spPr>
          <a:xfrm>
            <a:off x="5827236" y="3343910"/>
            <a:ext cx="1878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Small angle identity</a:t>
            </a:r>
          </a:p>
        </p:txBody>
      </p:sp>
    </p:spTree>
    <p:extLst>
      <p:ext uri="{BB962C8B-B14F-4D97-AF65-F5344CB8AC3E}">
        <p14:creationId xmlns:p14="http://schemas.microsoft.com/office/powerpoint/2010/main" val="18465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27" grpId="0" animBg="1"/>
      <p:bldP spid="2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Cromer's Fix to Euler's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6" y="1468581"/>
            <a:ext cx="6843308" cy="4868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865" y="4800600"/>
            <a:ext cx="6622025" cy="398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F4FD3-744E-4629-B40E-23F0BC7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1" y="1591919"/>
            <a:ext cx="1224733" cy="15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E655-DCF2-4548-9566-1AA34D1D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5" y="4781771"/>
            <a:ext cx="6687941" cy="1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5B4C74-7BD8-4592-8067-AFAD9E3C534F}"/>
              </a:ext>
            </a:extLst>
          </p:cNvPr>
          <p:cNvSpPr/>
          <p:nvPr/>
        </p:nvSpPr>
        <p:spPr>
          <a:xfrm>
            <a:off x="5419601" y="4818434"/>
            <a:ext cx="1746374" cy="252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85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02</a:t>
            </a:r>
            <a:r>
              <a:rPr lang="en-US" sz="3200" dirty="0">
                <a:latin typeface="+mn-lt"/>
              </a:rPr>
              <a:t> – Goals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Part 1 of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676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Leverage </a:t>
            </a:r>
            <a:r>
              <a:rPr lang="en-US" sz="2400" b="1" dirty="0">
                <a:solidFill>
                  <a:srgbClr val="7030A0"/>
                </a:solidFill>
              </a:rPr>
              <a:t>Euler’s Method </a:t>
            </a:r>
            <a:r>
              <a:rPr lang="en-US" sz="2400" dirty="0"/>
              <a:t>(derived from Fermat's definition of the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derivative) to estimate numerical solutions to the differential equation that models the radioactive decay of </a:t>
            </a:r>
            <a:r>
              <a:rPr lang="en-US" sz="2400" b="1" dirty="0"/>
              <a:t>Carbon-14</a:t>
            </a:r>
            <a:r>
              <a:rPr lang="en-US" sz="2400" dirty="0"/>
              <a:t> and </a:t>
            </a:r>
            <a:r>
              <a:rPr lang="en-US" sz="2400" b="1" dirty="0"/>
              <a:t>Fluorine-18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Euler’s Method to model the </a:t>
            </a:r>
            <a:r>
              <a:rPr lang="en-US" sz="2400" b="1" dirty="0">
                <a:solidFill>
                  <a:srgbClr val="0070C0"/>
                </a:solidFill>
              </a:rPr>
              <a:t>simple harmonic motion </a:t>
            </a:r>
            <a:r>
              <a:rPr lang="en-US" sz="2400" dirty="0"/>
              <a:t>of a single (unforced, undamped) pendulum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importance of </a:t>
            </a:r>
            <a:r>
              <a:rPr lang="en-US" sz="2400" b="1" dirty="0">
                <a:solidFill>
                  <a:srgbClr val="FF0000"/>
                </a:solidFill>
              </a:rPr>
              <a:t>stability</a:t>
            </a:r>
            <a:r>
              <a:rPr lang="en-US" sz="2400" dirty="0"/>
              <a:t> in numerical solutions by implementing </a:t>
            </a:r>
            <a:r>
              <a:rPr lang="en-US" sz="2400" b="1" dirty="0"/>
              <a:t>Cromer’s</a:t>
            </a:r>
            <a:r>
              <a:rPr lang="en-US" sz="2400" dirty="0"/>
              <a:t> </a:t>
            </a:r>
            <a:r>
              <a:rPr lang="en-US" sz="2400" b="1" dirty="0"/>
              <a:t>fix</a:t>
            </a:r>
            <a:r>
              <a:rPr lang="en-US" sz="2400" dirty="0"/>
              <a:t> for </a:t>
            </a:r>
            <a:r>
              <a:rPr lang="en-US" sz="2400" b="1" dirty="0">
                <a:solidFill>
                  <a:srgbClr val="7030A0"/>
                </a:solidFill>
              </a:rPr>
              <a:t>Euler’s Method</a:t>
            </a:r>
            <a:r>
              <a:rPr lang="en-US" sz="2400" dirty="0"/>
              <a:t> that eliminates the possible artificial energy gain in the long-term evolution of an oscillatory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Numerically estimate the solution to a non-linear differential equation using the </a:t>
            </a:r>
            <a:r>
              <a:rPr lang="en-US" sz="2400" b="1" dirty="0">
                <a:solidFill>
                  <a:srgbClr val="00B050"/>
                </a:solidFill>
              </a:rPr>
              <a:t>Runge-Kutta</a:t>
            </a:r>
            <a:r>
              <a:rPr lang="en-US" sz="2400" dirty="0"/>
              <a:t> method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CABF8-CAA9-E940-51F2-2F7AFF75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ED32-A7FE-81B8-DD47-A0A1783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cromer_pendulum.py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6AF5-1944-CF21-8C88-CFA55372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A04700-1D3F-B1C9-0F27-C39D61DB0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24" y="1821857"/>
            <a:ext cx="6380952" cy="1285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39B26B-07AF-9952-2F25-EC1B0466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24" y="3750430"/>
            <a:ext cx="6380952" cy="12857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E138E0-BDC9-904B-CB7C-6EE27AB2BE8D}"/>
              </a:ext>
            </a:extLst>
          </p:cNvPr>
          <p:cNvSpPr/>
          <p:nvPr/>
        </p:nvSpPr>
        <p:spPr>
          <a:xfrm>
            <a:off x="4210050" y="2803611"/>
            <a:ext cx="1236245" cy="264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3C0275-77BE-52EF-0F85-AE4FE9936D66}"/>
              </a:ext>
            </a:extLst>
          </p:cNvPr>
          <p:cNvSpPr/>
          <p:nvPr/>
        </p:nvSpPr>
        <p:spPr>
          <a:xfrm>
            <a:off x="4210049" y="4702261"/>
            <a:ext cx="876301" cy="264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0CC7FE-6BA5-C0C4-6C58-F4A5EE09F59A}"/>
              </a:ext>
            </a:extLst>
          </p:cNvPr>
          <p:cNvGrpSpPr/>
          <p:nvPr/>
        </p:nvGrpSpPr>
        <p:grpSpPr>
          <a:xfrm>
            <a:off x="7545911" y="2743082"/>
            <a:ext cx="1076632" cy="369332"/>
            <a:chOff x="4968362" y="2079211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8C70064-949B-742E-4641-B3FEC3FB0C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E65264-CCA7-36F7-FC3A-D25B94694B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259A8F-832A-3B4B-264E-A72FE580800C}"/>
              </a:ext>
            </a:extLst>
          </p:cNvPr>
          <p:cNvGrpSpPr/>
          <p:nvPr/>
        </p:nvGrpSpPr>
        <p:grpSpPr>
          <a:xfrm>
            <a:off x="5604399" y="4655347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6E01F1-295F-DC84-B473-60A867AF01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7C617A-F14F-C9A1-F0BC-F0429235F07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33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7C029-A3C1-447F-17D3-5DEAF036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F869-3525-FA38-05BB-A61AA2D4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cromer_pendulum.py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C1E8F-2405-856D-57A8-39EFFC7D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7A54C3-8014-59AD-C187-2B6EC471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43" y="1470610"/>
            <a:ext cx="6898714" cy="502226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B9E1B19-BDCF-3EF0-21A6-ADBACB8CE860}"/>
              </a:ext>
            </a:extLst>
          </p:cNvPr>
          <p:cNvGrpSpPr/>
          <p:nvPr/>
        </p:nvGrpSpPr>
        <p:grpSpPr>
          <a:xfrm>
            <a:off x="6188152" y="3206002"/>
            <a:ext cx="93821" cy="706865"/>
            <a:chOff x="6188152" y="3206002"/>
            <a:chExt cx="93821" cy="70686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324CB3-EFC9-E7C6-8324-97F1C9A3E0AC}"/>
                </a:ext>
              </a:extLst>
            </p:cNvPr>
            <p:cNvSpPr/>
            <p:nvPr/>
          </p:nvSpPr>
          <p:spPr>
            <a:xfrm>
              <a:off x="6188152" y="3206002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833609-6ACA-52A0-502E-FFEE43C3FCFA}"/>
                </a:ext>
              </a:extLst>
            </p:cNvPr>
            <p:cNvSpPr/>
            <p:nvPr/>
          </p:nvSpPr>
          <p:spPr>
            <a:xfrm>
              <a:off x="6190533" y="382142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AE3B429-4A1D-C46B-7691-D8F2F3D42137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6233872" y="3297442"/>
              <a:ext cx="2381" cy="52398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1AA23C33-EC25-DEAF-E558-BDD58B42E9D4}"/>
              </a:ext>
            </a:extLst>
          </p:cNvPr>
          <p:cNvSpPr/>
          <p:nvPr/>
        </p:nvSpPr>
        <p:spPr>
          <a:xfrm>
            <a:off x="3052827" y="4617485"/>
            <a:ext cx="1943052" cy="834367"/>
          </a:xfrm>
          <a:prstGeom prst="wedgeRoundRectCallout">
            <a:avLst>
              <a:gd name="adj1" fmla="val -60431"/>
              <a:gd name="adj2" fmla="val -1406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What is the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physics</a:t>
            </a:r>
            <a:r>
              <a:rPr lang="en-US" sz="1600" b="1" dirty="0"/>
              <a:t>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story</a:t>
            </a:r>
            <a:r>
              <a:rPr lang="en-US" sz="1600" b="1" dirty="0"/>
              <a:t> at these circled times?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C635DC-4555-B1E0-2F8E-232403FDC0FF}"/>
              </a:ext>
            </a:extLst>
          </p:cNvPr>
          <p:cNvGrpSpPr/>
          <p:nvPr/>
        </p:nvGrpSpPr>
        <p:grpSpPr>
          <a:xfrm>
            <a:off x="2808349" y="1970187"/>
            <a:ext cx="91440" cy="1961255"/>
            <a:chOff x="2923727" y="2088357"/>
            <a:chExt cx="91440" cy="16739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85BADA-C60F-AB10-8822-F123B407366D}"/>
                </a:ext>
              </a:extLst>
            </p:cNvPr>
            <p:cNvSpPr/>
            <p:nvPr/>
          </p:nvSpPr>
          <p:spPr>
            <a:xfrm>
              <a:off x="2923727" y="208835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6D14E9-F907-E4BB-7E03-B4CB6FD1B137}"/>
                </a:ext>
              </a:extLst>
            </p:cNvPr>
            <p:cNvSpPr/>
            <p:nvPr/>
          </p:nvSpPr>
          <p:spPr>
            <a:xfrm>
              <a:off x="2923727" y="3670861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31BF6E-B583-2DD4-BF4F-71E08371F5C3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2969447" y="2179797"/>
              <a:ext cx="0" cy="149106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07B8452-EA84-F327-E11C-2C3A5E26077B}"/>
              </a:ext>
            </a:extLst>
          </p:cNvPr>
          <p:cNvSpPr txBox="1"/>
          <p:nvPr/>
        </p:nvSpPr>
        <p:spPr>
          <a:xfrm>
            <a:off x="875692" y="1706565"/>
            <a:ext cx="1611544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This simulation is now numerically </a:t>
            </a:r>
            <a:r>
              <a:rPr lang="en-US" sz="1600" b="1" dirty="0">
                <a:solidFill>
                  <a:srgbClr val="7030A0"/>
                </a:solidFill>
              </a:rPr>
              <a:t>stable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25F03E-2BF1-1753-4216-3FB9D6C05A17}"/>
              </a:ext>
            </a:extLst>
          </p:cNvPr>
          <p:cNvCxnSpPr>
            <a:cxnSpLocks/>
          </p:cNvCxnSpPr>
          <p:nvPr/>
        </p:nvCxnSpPr>
        <p:spPr>
          <a:xfrm>
            <a:off x="2211842" y="3228867"/>
            <a:ext cx="4326673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EFE21B-52ED-C2F0-564C-0C809549DE9F}"/>
              </a:ext>
            </a:extLst>
          </p:cNvPr>
          <p:cNvCxnSpPr>
            <a:cxnSpLocks/>
          </p:cNvCxnSpPr>
          <p:nvPr/>
        </p:nvCxnSpPr>
        <p:spPr>
          <a:xfrm>
            <a:off x="2211842" y="4483055"/>
            <a:ext cx="4326673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9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Around 1900, two German mathematicians, </a:t>
            </a:r>
            <a:r>
              <a:rPr lang="en-US" sz="2400" b="1" dirty="0"/>
              <a:t>Carl Runge</a:t>
            </a:r>
            <a:r>
              <a:rPr lang="en-US" sz="2400" dirty="0"/>
              <a:t> and </a:t>
            </a:r>
            <a:r>
              <a:rPr lang="en-US" sz="2400" b="1" dirty="0"/>
              <a:t>Wilhelm Kutta</a:t>
            </a:r>
            <a:r>
              <a:rPr lang="en-US" sz="2400" dirty="0"/>
              <a:t>, wanted to improve the accuracy of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Following the same motivation underlying </a:t>
            </a:r>
            <a:r>
              <a:rPr lang="en-US" sz="2400" b="1" dirty="0">
                <a:solidFill>
                  <a:srgbClr val="00B050"/>
                </a:solidFill>
              </a:rPr>
              <a:t>Simpson's Rule</a:t>
            </a:r>
            <a:r>
              <a:rPr lang="en-US" sz="2400" dirty="0"/>
              <a:t> for numerical integration, they developed a method of interpolating a curve </a:t>
            </a:r>
            <a:r>
              <a:rPr lang="en-US" sz="2400" u="sng" dirty="0"/>
              <a:t>between the endpoints </a:t>
            </a:r>
            <a:r>
              <a:rPr lang="en-US" sz="2400" dirty="0"/>
              <a:t>of a sampled interval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weighted combination of multiple tangent lines</a:t>
            </a:r>
            <a:r>
              <a:rPr lang="en-US" sz="2400" dirty="0"/>
              <a:t> sampled throughout an interval, </a:t>
            </a:r>
            <a:r>
              <a:rPr lang="en-US" sz="2400" dirty="0">
                <a:solidFill>
                  <a:srgbClr val="FF0000"/>
                </a:solidFill>
              </a:rPr>
              <a:t>a more accurate derivative </a:t>
            </a:r>
            <a:r>
              <a:rPr lang="en-US" sz="2400" dirty="0"/>
              <a:t>can be calculated than using the </a:t>
            </a:r>
            <a:r>
              <a:rPr lang="en-US" sz="2400" i="1" dirty="0"/>
              <a:t>single</a:t>
            </a:r>
            <a:r>
              <a:rPr lang="en-US" sz="2400" dirty="0"/>
              <a:t> tangent line in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48CAC-A383-428E-8E52-0FE0B83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339"/>
            <a:ext cx="4207745" cy="420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E763A-8476-4F21-B12F-48E0DF2B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9" y="1845754"/>
            <a:ext cx="2484387" cy="656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D383E-6C62-48DD-BCBA-97F4F7B8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8" y="4793158"/>
            <a:ext cx="3681882" cy="9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B3DC4-9A32-47E9-892D-AF4150E7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58" y="2808504"/>
            <a:ext cx="2802784" cy="167831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3980F1-8BB4-C37D-81F5-0271D2C506AC}"/>
              </a:ext>
            </a:extLst>
          </p:cNvPr>
          <p:cNvCxnSpPr/>
          <p:nvPr/>
        </p:nvCxnSpPr>
        <p:spPr>
          <a:xfrm flipV="1">
            <a:off x="1147011" y="4764505"/>
            <a:ext cx="320842" cy="2887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26469E-1CAC-9B44-6A8E-813E2B4DE0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69369" y="3220452"/>
            <a:ext cx="320842" cy="2887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9B4EF6-882D-F46A-25B9-F5B2DAA1C258}"/>
              </a:ext>
            </a:extLst>
          </p:cNvPr>
          <p:cNvCxnSpPr>
            <a:cxnSpLocks/>
          </p:cNvCxnSpPr>
          <p:nvPr/>
        </p:nvCxnSpPr>
        <p:spPr>
          <a:xfrm>
            <a:off x="1533525" y="5526505"/>
            <a:ext cx="1997869" cy="0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6C7618-24B2-6DF9-8146-2727B918EDF3}"/>
                  </a:ext>
                </a:extLst>
              </p:cNvPr>
              <p:cNvSpPr txBox="1"/>
              <p:nvPr/>
            </p:nvSpPr>
            <p:spPr>
              <a:xfrm>
                <a:off x="1922859" y="5906418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6C7618-24B2-6DF9-8146-2727B918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59" y="5906418"/>
                <a:ext cx="1219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D2C8B-432A-71C0-9E92-EC56801859D1}"/>
                  </a:ext>
                </a:extLst>
              </p:cNvPr>
              <p:cNvSpPr txBox="1"/>
              <p:nvPr/>
            </p:nvSpPr>
            <p:spPr>
              <a:xfrm>
                <a:off x="6559434" y="2502164"/>
                <a:ext cx="21790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value of the derivative at that point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D2C8B-432A-71C0-9E92-EC5680185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434" y="2502164"/>
                <a:ext cx="2179006" cy="523220"/>
              </a:xfrm>
              <a:prstGeom prst="rect">
                <a:avLst/>
              </a:prstGeom>
              <a:blipFill>
                <a:blip r:embed="rId8"/>
                <a:stretch>
                  <a:fillRect t="-1163" r="-84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Nonlinear</a:t>
            </a:r>
            <a:r>
              <a:rPr lang="en-US" sz="3200" dirty="0">
                <a:latin typeface="+mn-lt"/>
              </a:rPr>
              <a:t> Ordinary Differential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/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/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/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/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blipFill>
                <a:blip r:embed="rId6"/>
                <a:stretch>
                  <a:fillRect l="-2500" r="-9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/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blipFill>
                <a:blip r:embed="rId7"/>
                <a:stretch>
                  <a:fillRect l="-3502" r="-1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/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blipFill>
                <a:blip r:embed="rId8"/>
                <a:stretch>
                  <a:fillRect l="-4891" t="-4255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/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blipFill>
                <a:blip r:embed="rId9"/>
                <a:stretch>
                  <a:fillRect l="-2703" r="-270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93B315-0220-4D06-B514-397E2437E583}"/>
              </a:ext>
            </a:extLst>
          </p:cNvPr>
          <p:cNvSpPr txBox="1"/>
          <p:nvPr/>
        </p:nvSpPr>
        <p:spPr>
          <a:xfrm>
            <a:off x="5390535" y="2679124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Initial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/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/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blipFill>
                <a:blip r:embed="rId11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/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i="1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/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C0A519C-6E92-4E08-9205-BCF1FEB1DC15}"/>
              </a:ext>
            </a:extLst>
          </p:cNvPr>
          <p:cNvSpPr txBox="1"/>
          <p:nvPr/>
        </p:nvSpPr>
        <p:spPr>
          <a:xfrm>
            <a:off x="5470169" y="4109120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Check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F9E23-7F66-0F38-B857-D52E7B929413}"/>
              </a:ext>
            </a:extLst>
          </p:cNvPr>
          <p:cNvSpPr/>
          <p:nvPr/>
        </p:nvSpPr>
        <p:spPr>
          <a:xfrm>
            <a:off x="5711221" y="3478155"/>
            <a:ext cx="1184254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D054B-E1E5-AD62-66BB-1E549343F6D5}"/>
              </a:ext>
            </a:extLst>
          </p:cNvPr>
          <p:cNvSpPr/>
          <p:nvPr/>
        </p:nvSpPr>
        <p:spPr>
          <a:xfrm>
            <a:off x="2338387" y="1938338"/>
            <a:ext cx="858233" cy="31908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FBB5BE-4C9C-B378-E283-F3D696E9691D}"/>
              </a:ext>
            </a:extLst>
          </p:cNvPr>
          <p:cNvSpPr/>
          <p:nvPr/>
        </p:nvSpPr>
        <p:spPr>
          <a:xfrm>
            <a:off x="5616119" y="6048135"/>
            <a:ext cx="1684091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74E1B8A-379E-13A1-A26D-810E277FBA71}"/>
              </a:ext>
            </a:extLst>
          </p:cNvPr>
          <p:cNvCxnSpPr>
            <a:cxnSpLocks/>
            <a:stCxn id="22" idx="3"/>
            <a:endCxn id="35" idx="0"/>
          </p:cNvCxnSpPr>
          <p:nvPr/>
        </p:nvCxnSpPr>
        <p:spPr>
          <a:xfrm flipH="1" flipV="1">
            <a:off x="2443163" y="1931500"/>
            <a:ext cx="4452312" cy="1823978"/>
          </a:xfrm>
          <a:prstGeom prst="bentConnector4">
            <a:avLst>
              <a:gd name="adj1" fmla="val -13281"/>
              <a:gd name="adj2" fmla="val 11916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56B3B8E-8875-1EFB-5A40-5514FB365AFE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16200000" flipH="1">
            <a:off x="2157795" y="2867133"/>
            <a:ext cx="4068033" cy="284861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C629BE-C545-0112-4C70-2E064309D1C6}"/>
              </a:ext>
            </a:extLst>
          </p:cNvPr>
          <p:cNvSpPr txBox="1"/>
          <p:nvPr/>
        </p:nvSpPr>
        <p:spPr>
          <a:xfrm>
            <a:off x="4600584" y="3539559"/>
            <a:ext cx="113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Solution: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020F8A-21A2-0E5D-000B-6C8EB6754895}"/>
              </a:ext>
            </a:extLst>
          </p:cNvPr>
          <p:cNvSpPr/>
          <p:nvPr/>
        </p:nvSpPr>
        <p:spPr>
          <a:xfrm>
            <a:off x="2338387" y="1931500"/>
            <a:ext cx="209551" cy="31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7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  <p:bldP spid="19" grpId="0"/>
      <p:bldP spid="24" grpId="0"/>
      <p:bldP spid="25" grpId="0"/>
      <p:bldP spid="15" grpId="0"/>
      <p:bldP spid="17" grpId="0"/>
      <p:bldP spid="18" grpId="0"/>
      <p:bldP spid="5" grpId="0"/>
      <p:bldP spid="20" grpId="0"/>
      <p:bldP spid="22" grpId="0" animBg="1"/>
      <p:bldP spid="26" grpId="0" animBg="1"/>
      <p:bldP spid="27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Nonlinear</a:t>
            </a:r>
            <a:r>
              <a:rPr lang="en-US" sz="3200" dirty="0">
                <a:latin typeface="+mn-lt"/>
              </a:rPr>
              <a:t> Ordinary Differential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56FDDD-0301-63AD-C6B1-140B12F6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38" y="1498180"/>
            <a:ext cx="7209524" cy="48285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E1F6B3-2EB0-8DB7-6FA8-BF4899304712}"/>
              </a:ext>
            </a:extLst>
          </p:cNvPr>
          <p:cNvSpPr/>
          <p:nvPr/>
        </p:nvSpPr>
        <p:spPr>
          <a:xfrm>
            <a:off x="1231795" y="1654988"/>
            <a:ext cx="1503848" cy="302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CB2417-2EE7-2A52-8F38-902F313F099A}"/>
              </a:ext>
            </a:extLst>
          </p:cNvPr>
          <p:cNvSpPr/>
          <p:nvPr/>
        </p:nvSpPr>
        <p:spPr>
          <a:xfrm>
            <a:off x="1384194" y="5058798"/>
            <a:ext cx="3187805" cy="480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093F74-36A9-A3FF-79B7-CE1AEA835945}"/>
              </a:ext>
            </a:extLst>
          </p:cNvPr>
          <p:cNvSpPr/>
          <p:nvPr/>
        </p:nvSpPr>
        <p:spPr>
          <a:xfrm>
            <a:off x="4788478" y="4122988"/>
            <a:ext cx="1778578" cy="343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62D651A-AFCC-6C36-F604-0A06FAC71DBA}"/>
              </a:ext>
            </a:extLst>
          </p:cNvPr>
          <p:cNvCxnSpPr>
            <a:cxnSpLocks/>
            <a:stCxn id="21" idx="1"/>
            <a:endCxn id="23" idx="1"/>
          </p:cNvCxnSpPr>
          <p:nvPr/>
        </p:nvCxnSpPr>
        <p:spPr>
          <a:xfrm rot="10800000" flipH="1" flipV="1">
            <a:off x="1231794" y="1806129"/>
            <a:ext cx="152399" cy="3492920"/>
          </a:xfrm>
          <a:prstGeom prst="bentConnector3">
            <a:avLst>
              <a:gd name="adj1" fmla="val -32851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46DF42-76B5-0720-F53C-C1B54354275C}"/>
              </a:ext>
            </a:extLst>
          </p:cNvPr>
          <p:cNvCxnSpPr>
            <a:cxnSpLocks/>
            <a:stCxn id="23" idx="3"/>
            <a:endCxn id="29" idx="2"/>
          </p:cNvCxnSpPr>
          <p:nvPr/>
        </p:nvCxnSpPr>
        <p:spPr>
          <a:xfrm flipV="1">
            <a:off x="4571999" y="4466204"/>
            <a:ext cx="1105768" cy="83284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26FB829-F491-A168-9817-92331D7CCADC}"/>
              </a:ext>
            </a:extLst>
          </p:cNvPr>
          <p:cNvSpPr txBox="1"/>
          <p:nvPr/>
        </p:nvSpPr>
        <p:spPr>
          <a:xfrm>
            <a:off x="3884310" y="5892582"/>
            <a:ext cx="386919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Nowadays, High School Math Students are Doing </a:t>
            </a:r>
            <a:r>
              <a:rPr lang="en-US" b="1" dirty="0">
                <a:solidFill>
                  <a:srgbClr val="00B050"/>
                </a:solidFill>
              </a:rPr>
              <a:t>Differential Equations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589D57-82E0-32ED-6EFB-8D979FC8CF79}"/>
              </a:ext>
            </a:extLst>
          </p:cNvPr>
          <p:cNvCxnSpPr/>
          <p:nvPr/>
        </p:nvCxnSpPr>
        <p:spPr>
          <a:xfrm>
            <a:off x="1647431" y="5970050"/>
            <a:ext cx="1995055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9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6C13-BF71-FDCE-F74B-75D3786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C2D6BB-9346-5F50-B545-DD1A2AD5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53" y="1607627"/>
            <a:ext cx="5438095" cy="3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EC0F5-5E4E-D5E8-29A9-12662830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651ED-55B3-40F0-3AEB-C4D9108E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A55006-8594-5B5F-A967-BB911527AC40}"/>
                  </a:ext>
                </a:extLst>
              </p:cNvPr>
              <p:cNvSpPr txBox="1"/>
              <p:nvPr/>
            </p:nvSpPr>
            <p:spPr>
              <a:xfrm>
                <a:off x="4176464" y="1690689"/>
                <a:ext cx="1968605" cy="50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A55006-8594-5B5F-A967-BB911527A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464" y="1690689"/>
                <a:ext cx="1968605" cy="501356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54AE888-53D2-1147-0995-56B81A13416A}"/>
              </a:ext>
            </a:extLst>
          </p:cNvPr>
          <p:cNvGrpSpPr/>
          <p:nvPr/>
        </p:nvGrpSpPr>
        <p:grpSpPr>
          <a:xfrm>
            <a:off x="3193905" y="1654024"/>
            <a:ext cx="1076632" cy="369332"/>
            <a:chOff x="4968362" y="2079211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0D4F4B-2465-0E68-9E73-3949E207B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CD7B44-F587-4902-0EC8-627D8B2E35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693CAC-F480-C951-EA5B-B9C4F02909DC}"/>
              </a:ext>
            </a:extLst>
          </p:cNvPr>
          <p:cNvGrpSpPr/>
          <p:nvPr/>
        </p:nvGrpSpPr>
        <p:grpSpPr>
          <a:xfrm>
            <a:off x="3064722" y="2563040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06236A-3AFF-C27F-3054-E3C70C7F5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C9DA05-047F-1E00-34CE-C34E809FA76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AD904A-2136-33AE-9D5C-C1724FF06DA5}"/>
              </a:ext>
            </a:extLst>
          </p:cNvPr>
          <p:cNvGrpSpPr/>
          <p:nvPr/>
        </p:nvGrpSpPr>
        <p:grpSpPr>
          <a:xfrm>
            <a:off x="5461527" y="2779243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9BF346-709B-BEC5-8DD8-408AA8840B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6E68771-A8BB-B845-44F2-2303CF128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4A5BFD-A8EE-B462-98A4-6D575DF93A86}"/>
              </a:ext>
            </a:extLst>
          </p:cNvPr>
          <p:cNvGrpSpPr/>
          <p:nvPr/>
        </p:nvGrpSpPr>
        <p:grpSpPr>
          <a:xfrm>
            <a:off x="7150760" y="3028567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5E378A-4F64-9909-31F2-E07D0AB64F0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815394-3067-4297-7C79-29B522C1A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7ED040-5B60-A3EA-81FD-30B65C28F00F}"/>
              </a:ext>
            </a:extLst>
          </p:cNvPr>
          <p:cNvGrpSpPr/>
          <p:nvPr/>
        </p:nvGrpSpPr>
        <p:grpSpPr>
          <a:xfrm>
            <a:off x="7219490" y="3252355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3595E0-4A64-633F-6959-90018BEE51C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14365F-42CB-F123-7A66-48E1F750D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D39BAC8-F681-4C5C-A672-671BA27DEAF3}"/>
              </a:ext>
            </a:extLst>
          </p:cNvPr>
          <p:cNvGrpSpPr/>
          <p:nvPr/>
        </p:nvGrpSpPr>
        <p:grpSpPr>
          <a:xfrm>
            <a:off x="3954322" y="4159126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0E9B64-9B68-24A8-C5A6-F5B8FCE30B8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57CC3F-1E09-ECAB-7589-5ACCC8BD7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E36261-B7D8-41B4-0420-0C4D98B81C8B}"/>
              </a:ext>
            </a:extLst>
          </p:cNvPr>
          <p:cNvGrpSpPr/>
          <p:nvPr/>
        </p:nvGrpSpPr>
        <p:grpSpPr>
          <a:xfrm>
            <a:off x="3348763" y="4936890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D8EF22-92E1-8990-DF02-23C8ADC18B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EA0A84F-AA4D-A8A1-CD62-43D282A71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9B49B5-39B8-B566-6FC3-CB0EFCE2BF9C}"/>
              </a:ext>
            </a:extLst>
          </p:cNvPr>
          <p:cNvGrpSpPr/>
          <p:nvPr/>
        </p:nvGrpSpPr>
        <p:grpSpPr>
          <a:xfrm>
            <a:off x="3954322" y="392562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06188D-62C1-BD5A-2F99-0A80C8E4AE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7EE85CE-5433-843A-F6F2-E498D0EB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4566A5-189F-86A9-914B-F2B7DFEBA13E}"/>
                  </a:ext>
                </a:extLst>
              </p:cNvPr>
              <p:cNvSpPr txBox="1"/>
              <p:nvPr/>
            </p:nvSpPr>
            <p:spPr>
              <a:xfrm>
                <a:off x="4987471" y="3956406"/>
                <a:ext cx="17686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smtClean="0">
                        <a:ln>
                          <a:noFill/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n>
                      <a:noFill/>
                    </a:ln>
                    <a:solidFill>
                      <a:srgbClr val="FFFF00"/>
                    </a:solidFill>
                  </a:rPr>
                  <a:t> Euler’s Method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4566A5-189F-86A9-914B-F2B7DFEBA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471" y="3956406"/>
                <a:ext cx="1768655" cy="307777"/>
              </a:xfrm>
              <a:prstGeom prst="rect">
                <a:avLst/>
              </a:prstGeom>
              <a:blipFill>
                <a:blip r:embed="rId5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1E736F-3223-0966-9C04-379BB95681DC}"/>
                  </a:ext>
                </a:extLst>
              </p:cNvPr>
              <p:cNvSpPr txBox="1"/>
              <p:nvPr/>
            </p:nvSpPr>
            <p:spPr>
              <a:xfrm>
                <a:off x="4987688" y="4189904"/>
                <a:ext cx="21390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 smtClean="0">
                        <a:ln>
                          <a:noFill/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n>
                      <a:noFill/>
                    </a:ln>
                    <a:solidFill>
                      <a:srgbClr val="FFFF00"/>
                    </a:solidFill>
                  </a:rPr>
                  <a:t> Runge-</a:t>
                </a:r>
                <a:r>
                  <a:rPr lang="en-US" sz="1400" dirty="0" err="1">
                    <a:ln>
                      <a:noFill/>
                    </a:ln>
                    <a:solidFill>
                      <a:srgbClr val="FFFF00"/>
                    </a:solidFill>
                  </a:rPr>
                  <a:t>Kutta</a:t>
                </a:r>
                <a:r>
                  <a:rPr lang="en-US" sz="1400" dirty="0">
                    <a:ln>
                      <a:noFill/>
                    </a:ln>
                    <a:solidFill>
                      <a:srgbClr val="FFFF00"/>
                    </a:solidFill>
                  </a:rPr>
                  <a:t> Method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1E736F-3223-0966-9C04-379BB956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88" y="4189904"/>
                <a:ext cx="2139007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49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6" grpId="0"/>
      <p:bldP spid="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D2F56-DB99-9ACB-A88C-FBF0BC32A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E7126A-AAF7-515B-4E0F-89134CD945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81" y="1397636"/>
            <a:ext cx="6495238" cy="50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E53929-9BDA-9EBC-C4A3-A3DF06C5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AEA42-408A-AA8A-5A71-43D1EBE8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EC879-9B30-30F6-E64A-C4A5E65013A2}"/>
              </a:ext>
            </a:extLst>
          </p:cNvPr>
          <p:cNvGrpSpPr/>
          <p:nvPr/>
        </p:nvGrpSpPr>
        <p:grpSpPr>
          <a:xfrm>
            <a:off x="3684822" y="158729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624FDB-777D-2984-061F-0EC618308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9932B6-C46C-D30D-3DB9-4C3A9AD68F7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5E2AE-B3D5-1064-D9BB-1D4941D16737}"/>
              </a:ext>
            </a:extLst>
          </p:cNvPr>
          <p:cNvGrpSpPr/>
          <p:nvPr/>
        </p:nvGrpSpPr>
        <p:grpSpPr>
          <a:xfrm>
            <a:off x="3821845" y="180956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D91296-AA8E-2A0B-1408-7CB4C8FF2C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5EFB7F-ACE0-17E8-3973-8EDD8FD0DD3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EFB194-B168-E08C-7A5F-24CF7CC09D05}"/>
              </a:ext>
            </a:extLst>
          </p:cNvPr>
          <p:cNvGrpSpPr/>
          <p:nvPr/>
        </p:nvGrpSpPr>
        <p:grpSpPr>
          <a:xfrm>
            <a:off x="5693175" y="2498428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42B4AC-3A08-BDEB-1E48-655DD51EDF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D371C2C-BC41-797D-D1CB-6203A5FD3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3B2C2D-0A1E-52B8-CBE7-5FBE6EE754F8}"/>
              </a:ext>
            </a:extLst>
          </p:cNvPr>
          <p:cNvGrpSpPr/>
          <p:nvPr/>
        </p:nvGrpSpPr>
        <p:grpSpPr>
          <a:xfrm>
            <a:off x="5299410" y="351876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1D4774-4C2E-1B72-685B-0887D9A28BB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D8CDA7-5848-55B2-5873-7F18B840F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3BF88-767D-E808-245D-4297D22A17C4}"/>
              </a:ext>
            </a:extLst>
          </p:cNvPr>
          <p:cNvGrpSpPr/>
          <p:nvPr/>
        </p:nvGrpSpPr>
        <p:grpSpPr>
          <a:xfrm>
            <a:off x="7282787" y="4111876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617F0A-E5C3-F0AB-FD71-463DA4D4116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BA3F3E-E146-4297-3231-E0DB5283D1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93D3A-FF47-9D3F-9A1C-3C30F7975B5D}"/>
              </a:ext>
            </a:extLst>
          </p:cNvPr>
          <p:cNvGrpSpPr/>
          <p:nvPr/>
        </p:nvGrpSpPr>
        <p:grpSpPr>
          <a:xfrm>
            <a:off x="5980292" y="5819271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2BA0BD-8D93-CA90-BC4A-1C5E8A584EA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601E70-D065-B5DE-CC05-477229994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EFA001-0644-7A2A-213F-8773D2C5A194}"/>
              </a:ext>
            </a:extLst>
          </p:cNvPr>
          <p:cNvGrpSpPr/>
          <p:nvPr/>
        </p:nvGrpSpPr>
        <p:grpSpPr>
          <a:xfrm>
            <a:off x="7355480" y="5016108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833B11-7006-203D-3053-B8C661AC5E4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DC22F83-9BF3-FAA4-6904-71F44F81C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1F26FBE-19DF-5893-0FA3-4A9961D757A7}"/>
              </a:ext>
            </a:extLst>
          </p:cNvPr>
          <p:cNvSpPr/>
          <p:nvPr/>
        </p:nvSpPr>
        <p:spPr>
          <a:xfrm>
            <a:off x="1796840" y="2346986"/>
            <a:ext cx="1572629" cy="20457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4E79E2-ACDE-DA28-3659-49C6C4C45126}"/>
              </a:ext>
            </a:extLst>
          </p:cNvPr>
          <p:cNvSpPr/>
          <p:nvPr/>
        </p:nvSpPr>
        <p:spPr>
          <a:xfrm>
            <a:off x="1796840" y="3038697"/>
            <a:ext cx="2895810" cy="20428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2C6308-83AA-6003-D08C-DBD407ED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550" y="5764992"/>
            <a:ext cx="851648" cy="440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51C168-A60E-159B-5DC5-BE0457BCA0EC}"/>
              </a:ext>
            </a:extLst>
          </p:cNvPr>
          <p:cNvSpPr txBox="1"/>
          <p:nvPr/>
        </p:nvSpPr>
        <p:spPr>
          <a:xfrm>
            <a:off x="4915522" y="4515894"/>
            <a:ext cx="259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</a:rPr>
              <a:t>\</a:t>
            </a:r>
            <a:r>
              <a:rPr lang="en-US" sz="1400" b="1" dirty="0" err="1">
                <a:solidFill>
                  <a:srgbClr val="FFFF00"/>
                </a:solidFill>
              </a:rPr>
              <a:t>mathcal</a:t>
            </a:r>
            <a:r>
              <a:rPr lang="en-US" sz="1400" b="1" dirty="0">
                <a:solidFill>
                  <a:srgbClr val="FFFF00"/>
                </a:solidFill>
              </a:rPr>
              <a:t>{} </a:t>
            </a:r>
            <a:r>
              <a:rPr lang="en-US" sz="1400" dirty="0">
                <a:solidFill>
                  <a:srgbClr val="FFFF00"/>
                </a:solidFill>
              </a:rPr>
              <a:t>= Calligraphic-style uppercase letters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F386DE-F487-093C-8FA2-628F897EBD3B}"/>
              </a:ext>
            </a:extLst>
          </p:cNvPr>
          <p:cNvSpPr/>
          <p:nvPr/>
        </p:nvSpPr>
        <p:spPr>
          <a:xfrm>
            <a:off x="5385706" y="5091227"/>
            <a:ext cx="1734195" cy="20457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0" grpId="0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EE89C-1C01-603E-A234-A4888940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224BB-CE68-94BE-3ABC-D1B01FFA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451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1D6A9-F29C-4E3E-74D4-4BE9DC5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2FBFD-9F05-8CC2-6D59-3CB71C68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F19E035-6584-DACF-D3B3-C70669730A4D}"/>
              </a:ext>
            </a:extLst>
          </p:cNvPr>
          <p:cNvSpPr/>
          <p:nvPr/>
        </p:nvSpPr>
        <p:spPr>
          <a:xfrm>
            <a:off x="6799547" y="3368231"/>
            <a:ext cx="1659192" cy="1143000"/>
          </a:xfrm>
          <a:prstGeom prst="wedgeRectCallout">
            <a:avLst>
              <a:gd name="adj1" fmla="val -76514"/>
              <a:gd name="adj2" fmla="val -22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Euler's Method </a:t>
            </a:r>
            <a:r>
              <a:rPr lang="en-US" dirty="0">
                <a:solidFill>
                  <a:srgbClr val="FF0000"/>
                </a:solidFill>
              </a:rPr>
              <a:t>continues to lose accuracy each iteration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344411-5E81-6659-1353-9EF5AB40A436}"/>
              </a:ext>
            </a:extLst>
          </p:cNvPr>
          <p:cNvCxnSpPr/>
          <p:nvPr/>
        </p:nvCxnSpPr>
        <p:spPr>
          <a:xfrm>
            <a:off x="2675187" y="2818770"/>
            <a:ext cx="3597144" cy="884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EE89C-1C01-603E-A234-A4888940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C0BDB2-184D-6822-C628-219DF262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451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1D6A9-F29C-4E3E-74D4-4BE9DC5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2FBFD-9F05-8CC2-6D59-3CB71C68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B981D7BB-D885-1E4D-3BD6-30EE17D4F2F2}"/>
              </a:ext>
            </a:extLst>
          </p:cNvPr>
          <p:cNvSpPr/>
          <p:nvPr/>
        </p:nvSpPr>
        <p:spPr>
          <a:xfrm>
            <a:off x="5922932" y="3765969"/>
            <a:ext cx="2057400" cy="999664"/>
          </a:xfrm>
          <a:prstGeom prst="wedgeRectCallout">
            <a:avLst>
              <a:gd name="adj1" fmla="val -57939"/>
              <a:gd name="adj2" fmla="val -15047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RK4 </a:t>
            </a:r>
            <a:r>
              <a:rPr lang="en-US" dirty="0">
                <a:solidFill>
                  <a:srgbClr val="00B050"/>
                </a:solidFill>
              </a:rPr>
              <a:t>is stable and more accurate than Euler’s Method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CB2AD5-9D7B-FC1F-7801-3F51F222238B}"/>
              </a:ext>
            </a:extLst>
          </p:cNvPr>
          <p:cNvCxnSpPr>
            <a:cxnSpLocks/>
          </p:cNvCxnSpPr>
          <p:nvPr/>
        </p:nvCxnSpPr>
        <p:spPr>
          <a:xfrm>
            <a:off x="2675187" y="2743200"/>
            <a:ext cx="521434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87192" y="2564664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192" y="2564664"/>
                <a:ext cx="1336200" cy="527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42689" y="3450165"/>
                <a:ext cx="2373470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689" y="3450165"/>
                <a:ext cx="2373470" cy="537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69218" y="4345604"/>
                <a:ext cx="2740622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218" y="4345604"/>
                <a:ext cx="2740622" cy="537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B20F01-E41E-48F4-8309-5B86AD5D5648}"/>
              </a:ext>
            </a:extLst>
          </p:cNvPr>
          <p:cNvSpPr/>
          <p:nvPr/>
        </p:nvSpPr>
        <p:spPr>
          <a:xfrm>
            <a:off x="2509589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36D1290-77E7-4AD4-9ADE-51F52ECB9EA2}"/>
              </a:ext>
            </a:extLst>
          </p:cNvPr>
          <p:cNvSpPr/>
          <p:nvPr/>
        </p:nvSpPr>
        <p:spPr>
          <a:xfrm>
            <a:off x="6435729" y="3278499"/>
            <a:ext cx="2192596" cy="880913"/>
          </a:xfrm>
          <a:prstGeom prst="wedgeRoundRectCallout">
            <a:avLst>
              <a:gd name="adj1" fmla="val -72933"/>
              <a:gd name="adj2" fmla="val -4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Fermat's Difference Quotient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E7DD8-DA35-8EA6-9596-19C5D9BD3E32}"/>
              </a:ext>
            </a:extLst>
          </p:cNvPr>
          <p:cNvSpPr/>
          <p:nvPr/>
        </p:nvSpPr>
        <p:spPr>
          <a:xfrm>
            <a:off x="4682029" y="252174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3730D-B3D7-EE13-ABA2-F87328D5C1C4}"/>
              </a:ext>
            </a:extLst>
          </p:cNvPr>
          <p:cNvSpPr/>
          <p:nvPr/>
        </p:nvSpPr>
        <p:spPr>
          <a:xfrm>
            <a:off x="3103065" y="434560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F6F769-6D78-46C8-A578-BD49B64F6A0E}"/>
              </a:ext>
            </a:extLst>
          </p:cNvPr>
          <p:cNvCxnSpPr>
            <a:stCxn id="5" idx="0"/>
            <a:endCxn id="14" idx="1"/>
          </p:cNvCxnSpPr>
          <p:nvPr/>
        </p:nvCxnSpPr>
        <p:spPr>
          <a:xfrm rot="16200000" flipH="1" flipV="1">
            <a:off x="3028320" y="2596488"/>
            <a:ext cx="2132895" cy="1983406"/>
          </a:xfrm>
          <a:prstGeom prst="bentConnector4">
            <a:avLst>
              <a:gd name="adj1" fmla="val -7555"/>
              <a:gd name="adj2" fmla="val 13684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3" grpId="0" animBg="1"/>
      <p:bldP spid="13" grpId="0" animBg="1"/>
      <p:bldP spid="5" grpId="0" animBg="1"/>
      <p:bldP spid="5" grpId="1" animBg="1"/>
      <p:bldP spid="14" grpId="0" animBg="1"/>
      <p:bldP spid="1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9C58C-9C11-D5F2-4933-DFAC7619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7" y="1353959"/>
            <a:ext cx="6588086" cy="5203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168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6C6B-547A-48EC-8E69-8444D9EA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337" y="671051"/>
            <a:ext cx="6717325" cy="2816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ECBFA-048A-41FF-8751-30D92A00D971}"/>
              </a:ext>
            </a:extLst>
          </p:cNvPr>
          <p:cNvSpPr txBox="1"/>
          <p:nvPr/>
        </p:nvSpPr>
        <p:spPr>
          <a:xfrm>
            <a:off x="2603089" y="316983"/>
            <a:ext cx="393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Hidden Figures</a:t>
            </a:r>
            <a:r>
              <a:rPr lang="en-US" dirty="0"/>
              <a:t>, Fox 2000 Pictures,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1D1F0-F1E7-4F3F-BC72-C24216A9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8" y="2358664"/>
            <a:ext cx="4084334" cy="318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6A676-2F70-4C23-AC60-C288ECFA2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80" y="3127780"/>
            <a:ext cx="5609524" cy="3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F0D93A-3AC9-4262-AF55-F031E91C1B74}"/>
              </a:ext>
            </a:extLst>
          </p:cNvPr>
          <p:cNvSpPr/>
          <p:nvPr/>
        </p:nvSpPr>
        <p:spPr>
          <a:xfrm>
            <a:off x="7057509" y="4662683"/>
            <a:ext cx="1706763" cy="671095"/>
          </a:xfrm>
          <a:prstGeom prst="wedgeRoundRectCallout">
            <a:avLst>
              <a:gd name="adj1" fmla="val -43541"/>
              <a:gd name="adj2" fmla="val 994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Runge-</a:t>
            </a:r>
            <a:r>
              <a:rPr lang="en-US" b="1" dirty="0" err="1"/>
              <a:t>Kutta</a:t>
            </a:r>
            <a:r>
              <a:rPr lang="en-US" b="1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1834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 - </a:t>
            </a:r>
            <a:r>
              <a:rPr lang="en-US" sz="3200" b="1" dirty="0">
                <a:latin typeface="+mn-lt"/>
              </a:rPr>
              <a:t>Part 2 of 3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Estimate numerical solutions to ordinary differential equations (</a:t>
            </a:r>
            <a:r>
              <a:rPr lang="en-US" sz="2400" b="1" dirty="0"/>
              <a:t>ODE</a:t>
            </a:r>
            <a:r>
              <a:rPr lang="en-US" sz="2400" dirty="0"/>
              <a:t>s) using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Model the </a:t>
            </a:r>
            <a:r>
              <a:rPr lang="en-US" sz="2400" b="1" dirty="0">
                <a:solidFill>
                  <a:srgbClr val="0070C0"/>
                </a:solidFill>
              </a:rPr>
              <a:t>harmonic motion </a:t>
            </a:r>
            <a:r>
              <a:rPr lang="en-US" sz="2400" dirty="0"/>
              <a:t>of a simple pendulum using </a:t>
            </a:r>
            <a:r>
              <a:rPr lang="en-US" sz="2400" b="1" dirty="0">
                <a:solidFill>
                  <a:srgbClr val="7030A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Model a </a:t>
            </a:r>
            <a:r>
              <a:rPr lang="en-US" sz="2400" b="1" dirty="0"/>
              <a:t>damped oscillator </a:t>
            </a:r>
            <a:r>
              <a:rPr lang="en-US" sz="2400" dirty="0"/>
              <a:t>to appreciate the impact of </a:t>
            </a:r>
            <a:r>
              <a:rPr lang="en-US" sz="2400" b="1" dirty="0">
                <a:solidFill>
                  <a:srgbClr val="FF0000"/>
                </a:solidFill>
              </a:rPr>
              <a:t>critical damping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Analyze the long-term behavior of a </a:t>
            </a:r>
            <a:r>
              <a:rPr lang="en-US" sz="2400" b="1" dirty="0"/>
              <a:t>harmonograph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Model the </a:t>
            </a:r>
            <a:r>
              <a:rPr lang="en-US" sz="2400" b="1" dirty="0"/>
              <a:t>Newtonian Kinematics </a:t>
            </a:r>
            <a:r>
              <a:rPr lang="en-US" sz="2400" dirty="0"/>
              <a:t>of an </a:t>
            </a:r>
            <a:r>
              <a:rPr lang="en-US" sz="2400" b="1" dirty="0">
                <a:solidFill>
                  <a:srgbClr val="7030A0"/>
                </a:solidFill>
              </a:rPr>
              <a:t>Estes Model Rocket</a:t>
            </a:r>
            <a:r>
              <a:rPr lang="en-US" sz="2400" b="1" dirty="0"/>
              <a:t> </a:t>
            </a:r>
            <a:r>
              <a:rPr lang="en-US" sz="2400" dirty="0"/>
              <a:t>through lift-off, where the system mass </a:t>
            </a:r>
            <a:r>
              <a:rPr lang="en-US" sz="2400" i="1" dirty="0"/>
              <a:t>decreases</a:t>
            </a:r>
            <a:r>
              <a:rPr lang="en-US" sz="2400" dirty="0"/>
              <a:t> as solid motor fuel is burnt to produce thrust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Solve ODEs with SciPy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often must numerically solve systems of </a:t>
            </a:r>
            <a:r>
              <a:rPr lang="en-US" sz="2400" b="1" dirty="0">
                <a:solidFill>
                  <a:srgbClr val="0070C0"/>
                </a:solidFill>
              </a:rPr>
              <a:t>differential equations</a:t>
            </a:r>
            <a:r>
              <a:rPr lang="en-US" sz="2400" dirty="0"/>
              <a:t> so we can simulate dynamic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Python package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contains several ready-to-use numerical methods to estimate the solution to a variety of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Ordinary and Partial Differential Equations (ODE/PDE)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Linear and Non-Linear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b="1" dirty="0"/>
              <a:t>Initial Value Problem (IVP) </a:t>
            </a:r>
            <a:r>
              <a:rPr lang="en-US" sz="2200" dirty="0"/>
              <a:t>and Boundary Value Problems (BVP)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Both Individual and Systems of </a:t>
            </a:r>
            <a:r>
              <a:rPr lang="en-US" sz="2200" u="sng" dirty="0"/>
              <a:t>Linked</a:t>
            </a:r>
            <a:r>
              <a:rPr lang="en-US" sz="2200" dirty="0"/>
              <a:t> Differential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https://scipy.org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85722-8323-475B-A4D8-32EF558A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3" y="1782094"/>
            <a:ext cx="7689954" cy="4544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A0AE3-9D1A-4DFA-AE0D-363C8627DC81}"/>
              </a:ext>
            </a:extLst>
          </p:cNvPr>
          <p:cNvSpPr/>
          <p:nvPr/>
        </p:nvSpPr>
        <p:spPr>
          <a:xfrm>
            <a:off x="876925" y="3612630"/>
            <a:ext cx="2158583" cy="659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57166-DE83-4F21-872D-6AB12CC5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18" y="1327632"/>
            <a:ext cx="6213163" cy="5211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451471-1CD5-FDE2-9072-B9E12E5B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32" y="3511320"/>
            <a:ext cx="6533333" cy="20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3CD2F4-2626-2A70-8808-2A57CFC8D3A6}"/>
              </a:ext>
            </a:extLst>
          </p:cNvPr>
          <p:cNvSpPr/>
          <p:nvPr/>
        </p:nvSpPr>
        <p:spPr>
          <a:xfrm>
            <a:off x="1730559" y="1927041"/>
            <a:ext cx="5705553" cy="150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8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3118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183682"/>
            <a:ext cx="1775166" cy="1644445"/>
            <a:chOff x="6137333" y="4800600"/>
            <a:chExt cx="177516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7516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66209" y="4528850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i="1" dirty="0"/>
              <a:t>linked</a:t>
            </a:r>
            <a:r>
              <a:rPr lang="en-US" sz="1400" dirty="0"/>
              <a:t> first-order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71603" y="5587269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F8222E-DE50-1CBE-335A-FAED0A5E0C97}"/>
              </a:ext>
            </a:extLst>
          </p:cNvPr>
          <p:cNvGrpSpPr/>
          <p:nvPr/>
        </p:nvGrpSpPr>
        <p:grpSpPr>
          <a:xfrm>
            <a:off x="845271" y="3550990"/>
            <a:ext cx="1698049" cy="557037"/>
            <a:chOff x="845271" y="3640930"/>
            <a:chExt cx="1698049" cy="55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/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400" dirty="0">
                      <a:ln>
                        <a:noFill/>
                      </a:ln>
                      <a:solidFill>
                        <a:srgbClr val="7030A0"/>
                      </a:solidFill>
                    </a:rPr>
                    <a:t> when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14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blipFill>
                  <a:blip r:embed="rId1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CC806E-788E-1D2D-DA5D-AE8E1F476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4296" y="3640930"/>
              <a:ext cx="0" cy="26592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AE5114-7458-814B-F0DC-565E5A39169D}"/>
              </a:ext>
            </a:extLst>
          </p:cNvPr>
          <p:cNvSpPr txBox="1"/>
          <p:nvPr/>
        </p:nvSpPr>
        <p:spPr>
          <a:xfrm>
            <a:off x="391015" y="4637313"/>
            <a:ext cx="1782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2</a:t>
            </a:r>
            <a:r>
              <a:rPr lang="en-US" sz="1400" baseline="30000" dirty="0">
                <a:solidFill>
                  <a:srgbClr val="7030A0"/>
                </a:solidFill>
              </a:rPr>
              <a:t>nd</a:t>
            </a:r>
            <a:r>
              <a:rPr lang="en-US" sz="1400" dirty="0">
                <a:solidFill>
                  <a:srgbClr val="7030A0"/>
                </a:solidFill>
              </a:rPr>
              <a:t> derivative of both sides with respect to time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B97B4-9BEC-BF80-A16A-BDA3AFBB6361}"/>
              </a:ext>
            </a:extLst>
          </p:cNvPr>
          <p:cNvGrpSpPr/>
          <p:nvPr/>
        </p:nvGrpSpPr>
        <p:grpSpPr>
          <a:xfrm>
            <a:off x="2350903" y="2215607"/>
            <a:ext cx="1592820" cy="738664"/>
            <a:chOff x="2820111" y="2466681"/>
            <a:chExt cx="159282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/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length</a:t>
                  </a:r>
                </a:p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of the rod (constant)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blipFill>
                  <a:blip r:embed="rId17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7634323-B1CF-0078-EB31-1ECB92954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0111" y="2728291"/>
              <a:ext cx="400495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44E08EA-DD6B-A655-6603-EBDC358E6CC0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rot="5400000" flipH="1" flipV="1">
            <a:off x="1607057" y="2743311"/>
            <a:ext cx="4467399" cy="2242741"/>
          </a:xfrm>
          <a:prstGeom prst="bentConnector5">
            <a:avLst>
              <a:gd name="adj1" fmla="val -5117"/>
              <a:gd name="adj2" fmla="val 71054"/>
              <a:gd name="adj3" fmla="val 10511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86A15-D51E-B15F-6B63-2901732FB4DF}"/>
              </a:ext>
            </a:extLst>
          </p:cNvPr>
          <p:cNvGrpSpPr/>
          <p:nvPr/>
        </p:nvGrpSpPr>
        <p:grpSpPr>
          <a:xfrm>
            <a:off x="185575" y="2416048"/>
            <a:ext cx="1270486" cy="1099230"/>
            <a:chOff x="2859498" y="2466681"/>
            <a:chExt cx="1270486" cy="1099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/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arclength</a:t>
                  </a:r>
                  <a:r>
                    <a:rPr lang="en-US" sz="1400" dirty="0">
                      <a:solidFill>
                        <a:srgbClr val="7030A0"/>
                      </a:solidFill>
                    </a:rPr>
                    <a:t> along the perimeter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blipFill>
                  <a:blip r:embed="rId18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378E8A4-4E89-7F76-1ED5-831A723DB3B6}"/>
                </a:ext>
              </a:extLst>
            </p:cNvPr>
            <p:cNvCxnSpPr>
              <a:cxnSpLocks/>
            </p:cNvCxnSpPr>
            <p:nvPr/>
          </p:nvCxnSpPr>
          <p:spPr>
            <a:xfrm>
              <a:off x="3760451" y="3149877"/>
              <a:ext cx="369533" cy="41603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A1E806F-1C53-0432-7161-D067B2B00F11}"/>
              </a:ext>
            </a:extLst>
          </p:cNvPr>
          <p:cNvSpPr/>
          <p:nvPr/>
        </p:nvSpPr>
        <p:spPr>
          <a:xfrm>
            <a:off x="5976998" y="3307261"/>
            <a:ext cx="203406" cy="6061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20D880-D9A5-28B3-662E-916EC5DBB1CA}"/>
              </a:ext>
            </a:extLst>
          </p:cNvPr>
          <p:cNvGrpSpPr/>
          <p:nvPr/>
        </p:nvGrpSpPr>
        <p:grpSpPr>
          <a:xfrm>
            <a:off x="6801295" y="2863466"/>
            <a:ext cx="2057399" cy="523220"/>
            <a:chOff x="6801295" y="2863466"/>
            <a:chExt cx="20573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E067ED-7C8D-D649-276B-837E3EE448AA}"/>
                    </a:ext>
                  </a:extLst>
                </p:cNvPr>
                <p:cNvSpPr txBox="1"/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Phase Constant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E067ED-7C8D-D649-276B-837E3EE44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blipFill>
                  <a:blip r:embed="rId19"/>
                  <a:stretch>
                    <a:fillRect r="-1780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2987CD0-7CEA-0002-DB31-E1E3809D4555}"/>
                </a:ext>
              </a:extLst>
            </p:cNvPr>
            <p:cNvSpPr/>
            <p:nvPr/>
          </p:nvSpPr>
          <p:spPr>
            <a:xfrm>
              <a:off x="6863523" y="2863466"/>
              <a:ext cx="1932942" cy="5232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102B3A8-B2F5-2488-511D-3B279BCB967C}"/>
              </a:ext>
            </a:extLst>
          </p:cNvPr>
          <p:cNvCxnSpPr>
            <a:stCxn id="38" idx="1"/>
            <a:endCxn id="39" idx="0"/>
          </p:cNvCxnSpPr>
          <p:nvPr/>
        </p:nvCxnSpPr>
        <p:spPr>
          <a:xfrm rot="10800000" flipV="1">
            <a:off x="6078701" y="3125077"/>
            <a:ext cx="722594" cy="1821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31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8D2CD1-C947-6767-E9FD-4F3611D4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31"/>
          <a:stretch>
            <a:fillRect/>
          </a:stretch>
        </p:blipFill>
        <p:spPr>
          <a:xfrm>
            <a:off x="1838667" y="1451875"/>
            <a:ext cx="5466667" cy="3410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694E37-1E67-D9F8-7118-CBEA24E0CB00}"/>
              </a:ext>
            </a:extLst>
          </p:cNvPr>
          <p:cNvGrpSpPr/>
          <p:nvPr/>
        </p:nvGrpSpPr>
        <p:grpSpPr>
          <a:xfrm>
            <a:off x="5558506" y="239958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7A31967-458E-CBC3-47F6-F3F3942E9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07881E-B487-A428-AC57-B5157582292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6F226D-EB05-D325-0404-6E15FD3FD44E}"/>
              </a:ext>
            </a:extLst>
          </p:cNvPr>
          <p:cNvGrpSpPr/>
          <p:nvPr/>
        </p:nvGrpSpPr>
        <p:grpSpPr>
          <a:xfrm>
            <a:off x="6331089" y="308103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76BC7D-9A5C-6182-266B-9947993E9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4E97D9-E477-A23C-E53E-0B4911D1E0E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A7E44-8EED-8944-EABA-A5FE86288516}"/>
              </a:ext>
            </a:extLst>
          </p:cNvPr>
          <p:cNvSpPr/>
          <p:nvPr/>
        </p:nvSpPr>
        <p:spPr>
          <a:xfrm>
            <a:off x="2891586" y="3146205"/>
            <a:ext cx="461766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EED5A6-7E3B-5FD9-721F-B12AF167C268}"/>
              </a:ext>
            </a:extLst>
          </p:cNvPr>
          <p:cNvSpPr/>
          <p:nvPr/>
        </p:nvSpPr>
        <p:spPr>
          <a:xfrm>
            <a:off x="3445866" y="3146205"/>
            <a:ext cx="1176933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7B01EC-DE47-F9D7-B232-3B8D8290CA12}"/>
              </a:ext>
            </a:extLst>
          </p:cNvPr>
          <p:cNvSpPr/>
          <p:nvPr/>
        </p:nvSpPr>
        <p:spPr>
          <a:xfrm>
            <a:off x="4772222" y="3146205"/>
            <a:ext cx="1347591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C2CF33-AFEB-FD46-97CE-EF6FAAB2C0CF}"/>
              </a:ext>
            </a:extLst>
          </p:cNvPr>
          <p:cNvGrpSpPr/>
          <p:nvPr/>
        </p:nvGrpSpPr>
        <p:grpSpPr>
          <a:xfrm>
            <a:off x="4962993" y="3534754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76FE58-2329-7999-C4DA-BC35A076089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89B0929-C1EC-4A2B-100C-D542BDD65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EEDE8D6-B2FF-1605-3B64-E69B5D11E5DE}"/>
              </a:ext>
            </a:extLst>
          </p:cNvPr>
          <p:cNvSpPr/>
          <p:nvPr/>
        </p:nvSpPr>
        <p:spPr>
          <a:xfrm>
            <a:off x="2292190" y="3602286"/>
            <a:ext cx="1228885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EE06EE-9425-C152-535B-FD534183410C}"/>
              </a:ext>
            </a:extLst>
          </p:cNvPr>
          <p:cNvGrpSpPr/>
          <p:nvPr/>
        </p:nvGrpSpPr>
        <p:grpSpPr>
          <a:xfrm>
            <a:off x="6254383" y="4002683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11FADB-A360-1577-CD86-811C2245CDB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031BC4-6920-4CEF-4CBB-F328CFEC8E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82D022-8AA1-B2DF-9E09-04119F1C9A7F}"/>
              </a:ext>
            </a:extLst>
          </p:cNvPr>
          <p:cNvGrpSpPr/>
          <p:nvPr/>
        </p:nvGrpSpPr>
        <p:grpSpPr>
          <a:xfrm>
            <a:off x="3353352" y="5098305"/>
            <a:ext cx="2057399" cy="523220"/>
            <a:chOff x="6801295" y="2863466"/>
            <a:chExt cx="20573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29C998-7D1B-CC75-A311-CA1702ED9E6C}"/>
                    </a:ext>
                  </a:extLst>
                </p:cNvPr>
                <p:cNvSpPr txBox="1"/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Phase Constant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29C998-7D1B-CC75-A311-CA1702ED9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blipFill>
                  <a:blip r:embed="rId4"/>
                  <a:stretch>
                    <a:fillRect r="-1775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2A28CB3-80CF-78A7-1389-59EA36A82B82}"/>
                </a:ext>
              </a:extLst>
            </p:cNvPr>
            <p:cNvSpPr/>
            <p:nvPr/>
          </p:nvSpPr>
          <p:spPr>
            <a:xfrm>
              <a:off x="6863523" y="2863466"/>
              <a:ext cx="1932942" cy="5232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8D674E-2EE1-68FC-F2D3-76846819E532}"/>
              </a:ext>
            </a:extLst>
          </p:cNvPr>
          <p:cNvGrpSpPr/>
          <p:nvPr/>
        </p:nvGrpSpPr>
        <p:grpSpPr>
          <a:xfrm>
            <a:off x="3843700" y="4221217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522DD2-36D6-4C8B-99A7-BC47C58B4FF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C39AF5-3F8D-D9AB-88C1-57E52F443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D7058C-40A3-74EA-8337-4BEBEC4943B3}"/>
              </a:ext>
            </a:extLst>
          </p:cNvPr>
          <p:cNvGrpSpPr/>
          <p:nvPr/>
        </p:nvGrpSpPr>
        <p:grpSpPr>
          <a:xfrm>
            <a:off x="4549787" y="4464944"/>
            <a:ext cx="1076632" cy="369332"/>
            <a:chOff x="2157212" y="5373058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F6E4B9-CD5F-B902-6C7B-3259BC1DF69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0A7097E-8880-0F5A-33F8-EAC66DF47E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5B2CCAA-406F-4A82-80A7-4A0F44B488D9}"/>
              </a:ext>
            </a:extLst>
          </p:cNvPr>
          <p:cNvSpPr/>
          <p:nvPr/>
        </p:nvSpPr>
        <p:spPr>
          <a:xfrm>
            <a:off x="2305791" y="3146205"/>
            <a:ext cx="528992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D77EA-E361-2D06-BAF8-F75C4B25D4E4}"/>
                  </a:ext>
                </a:extLst>
              </p:cNvPr>
              <p:cNvSpPr txBox="1"/>
              <p:nvPr/>
            </p:nvSpPr>
            <p:spPr>
              <a:xfrm>
                <a:off x="742791" y="5083948"/>
                <a:ext cx="2224682" cy="92333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Our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order ODE does not contain a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 (time) </a:t>
                </a:r>
                <a:r>
                  <a:rPr lang="en-US" dirty="0">
                    <a:solidFill>
                      <a:srgbClr val="7030A0"/>
                    </a:solidFill>
                  </a:rPr>
                  <a:t>term on RHS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D77EA-E361-2D06-BAF8-F75C4B25D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91" y="5083948"/>
                <a:ext cx="2224682" cy="923330"/>
              </a:xfrm>
              <a:prstGeom prst="rect">
                <a:avLst/>
              </a:prstGeom>
              <a:blipFill>
                <a:blip r:embed="rId5"/>
                <a:stretch>
                  <a:fillRect t="-3247" b="-8442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0DBD371-30AE-78CA-0F2A-31B30D1A551A}"/>
              </a:ext>
            </a:extLst>
          </p:cNvPr>
          <p:cNvSpPr txBox="1"/>
          <p:nvPr/>
        </p:nvSpPr>
        <p:spPr>
          <a:xfrm>
            <a:off x="3294183" y="5802286"/>
            <a:ext cx="423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We return derivative values in the same order they are unpacked from the </a:t>
            </a:r>
            <a:r>
              <a:rPr lang="en-US" sz="1600" b="1" dirty="0" err="1">
                <a:solidFill>
                  <a:srgbClr val="7030A0"/>
                </a:solidFill>
              </a:rPr>
              <a:t>state_vector</a:t>
            </a:r>
            <a:endParaRPr lang="en-US" sz="1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F5C8C8-913C-A6BD-0F4D-EFDE579D0AB2}"/>
                  </a:ext>
                </a:extLst>
              </p:cNvPr>
              <p:cNvSpPr txBox="1"/>
              <p:nvPr/>
            </p:nvSpPr>
            <p:spPr>
              <a:xfrm>
                <a:off x="6306966" y="4386945"/>
                <a:ext cx="1837826" cy="61824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F5C8C8-913C-A6BD-0F4D-EFDE579D0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66" y="4386945"/>
                <a:ext cx="1837826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E5B063-8F35-C743-F77C-32B1E36E3623}"/>
                  </a:ext>
                </a:extLst>
              </p:cNvPr>
              <p:cNvSpPr txBox="1"/>
              <p:nvPr/>
            </p:nvSpPr>
            <p:spPr>
              <a:xfrm>
                <a:off x="6306966" y="5128025"/>
                <a:ext cx="1065541" cy="61824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E5B063-8F35-C743-F77C-32B1E36E3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66" y="5128025"/>
                <a:ext cx="1065541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28ACF3-958D-2CC1-156F-C9651404FF2F}"/>
                  </a:ext>
                </a:extLst>
              </p:cNvPr>
              <p:cNvSpPr txBox="1"/>
              <p:nvPr/>
            </p:nvSpPr>
            <p:spPr>
              <a:xfrm>
                <a:off x="6334885" y="1653668"/>
                <a:ext cx="1809907" cy="648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28ACF3-958D-2CC1-156F-C9651404F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85" y="1653668"/>
                <a:ext cx="1809907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49A056B-9A2D-C4AF-8F52-B155C993CEBF}"/>
              </a:ext>
            </a:extLst>
          </p:cNvPr>
          <p:cNvCxnSpPr>
            <a:cxnSpLocks/>
            <a:stCxn id="38" idx="1"/>
            <a:endCxn id="45" idx="3"/>
          </p:cNvCxnSpPr>
          <p:nvPr/>
        </p:nvCxnSpPr>
        <p:spPr>
          <a:xfrm rot="10800000" flipH="1">
            <a:off x="742790" y="1977731"/>
            <a:ext cx="7402001" cy="3567882"/>
          </a:xfrm>
          <a:prstGeom prst="bentConnector5">
            <a:avLst>
              <a:gd name="adj1" fmla="val -3088"/>
              <a:gd name="adj2" fmla="val 119821"/>
              <a:gd name="adj3" fmla="val 10308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3A96ED0-C0C0-A3CE-1090-F664DC7F5EB4}"/>
              </a:ext>
            </a:extLst>
          </p:cNvPr>
          <p:cNvSpPr txBox="1"/>
          <p:nvPr/>
        </p:nvSpPr>
        <p:spPr>
          <a:xfrm>
            <a:off x="2946433" y="2833795"/>
            <a:ext cx="3814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VSCode dims the brightness of variables you don’t use</a:t>
            </a:r>
          </a:p>
        </p:txBody>
      </p:sp>
    </p:spTree>
    <p:extLst>
      <p:ext uri="{BB962C8B-B14F-4D97-AF65-F5344CB8AC3E}">
        <p14:creationId xmlns:p14="http://schemas.microsoft.com/office/powerpoint/2010/main" val="29382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37" grpId="0" animBg="1"/>
      <p:bldP spid="38" grpId="0" animBg="1"/>
      <p:bldP spid="39" grpId="0"/>
      <p:bldP spid="41" grpId="0" animBg="1"/>
      <p:bldP spid="43" grpId="0" animBg="1"/>
      <p:bldP spid="45" grpId="0" animBg="1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581B2C3E-3A7C-59C8-D889-1946A1D153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80" y="1342270"/>
            <a:ext cx="6065788" cy="5249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F6F5E7-2BD3-F679-166A-8B4837B44B04}"/>
              </a:ext>
            </a:extLst>
          </p:cNvPr>
          <p:cNvGrpSpPr/>
          <p:nvPr/>
        </p:nvGrpSpPr>
        <p:grpSpPr>
          <a:xfrm>
            <a:off x="5679419" y="179614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7DCDED-CBB2-B87F-30DA-23A93870B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E91042-BE98-B0E9-17D3-00C509CA559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880844B-56A8-B6CE-2071-4B9461CFFC1E}"/>
              </a:ext>
            </a:extLst>
          </p:cNvPr>
          <p:cNvSpPr/>
          <p:nvPr/>
        </p:nvSpPr>
        <p:spPr>
          <a:xfrm>
            <a:off x="1939774" y="2010583"/>
            <a:ext cx="1292252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5F108D-E8D4-099F-568E-8081F615C876}"/>
              </a:ext>
            </a:extLst>
          </p:cNvPr>
          <p:cNvGrpSpPr/>
          <p:nvPr/>
        </p:nvGrpSpPr>
        <p:grpSpPr>
          <a:xfrm>
            <a:off x="4192533" y="2348009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C8090DB-0258-8590-CDC0-C66130321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BEB458-F8FF-0188-C471-FC7DEF874FB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725C0A8-A972-C95C-FC4E-4362BD706391}"/>
              </a:ext>
            </a:extLst>
          </p:cNvPr>
          <p:cNvSpPr txBox="1"/>
          <p:nvPr/>
        </p:nvSpPr>
        <p:spPr>
          <a:xfrm>
            <a:off x="3531222" y="2600246"/>
            <a:ext cx="180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Released from rest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002F12-9C7A-24F7-05A6-19F1AB6EC685}"/>
              </a:ext>
            </a:extLst>
          </p:cNvPr>
          <p:cNvGrpSpPr/>
          <p:nvPr/>
        </p:nvGrpSpPr>
        <p:grpSpPr>
          <a:xfrm>
            <a:off x="3565540" y="3508361"/>
            <a:ext cx="1068643" cy="369332"/>
            <a:chOff x="3647644" y="4910075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310CD9-7EB9-6870-BC7F-784EF2188E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8DBB20E-32DC-1467-6881-FEA7F1866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8AA9676-5188-EDA1-0AC0-521259F0BAA1}"/>
              </a:ext>
            </a:extLst>
          </p:cNvPr>
          <p:cNvGrpSpPr/>
          <p:nvPr/>
        </p:nvGrpSpPr>
        <p:grpSpPr>
          <a:xfrm>
            <a:off x="3434983" y="4308893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20AE4D-FE30-0991-41E7-8915EE7D693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8698EA8-6776-655F-762C-E802A9B19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B19ED-FF61-A357-3BC9-3C621A473D4D}"/>
              </a:ext>
            </a:extLst>
          </p:cNvPr>
          <p:cNvGrpSpPr/>
          <p:nvPr/>
        </p:nvGrpSpPr>
        <p:grpSpPr>
          <a:xfrm>
            <a:off x="2925965" y="4516230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08923D6-E451-DA09-13B1-6F4050F1494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63BF6-7321-008C-DC13-1C207FF40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5075B7-E180-69AF-0EAB-48B3A7F2A360}"/>
              </a:ext>
            </a:extLst>
          </p:cNvPr>
          <p:cNvGrpSpPr/>
          <p:nvPr/>
        </p:nvGrpSpPr>
        <p:grpSpPr>
          <a:xfrm>
            <a:off x="6927069" y="4740835"/>
            <a:ext cx="1076632" cy="369332"/>
            <a:chOff x="2157212" y="5373058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5DF764F-0EA4-CCE8-D0A7-CB067B153265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BA53C5D-70FC-43EB-33A4-C8AA94D69C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575E99D-C4E6-D113-9EFA-65B8EA8B9FF9}"/>
              </a:ext>
            </a:extLst>
          </p:cNvPr>
          <p:cNvGrpSpPr/>
          <p:nvPr/>
        </p:nvGrpSpPr>
        <p:grpSpPr>
          <a:xfrm>
            <a:off x="7280073" y="4933811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AADAB6-CEF9-5870-7C32-556194D98CA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F99C83-6A97-93D7-626B-C0B8A5C7C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7B4F39-7031-0F30-AE61-FB52F6DBA181}"/>
              </a:ext>
            </a:extLst>
          </p:cNvPr>
          <p:cNvGrpSpPr/>
          <p:nvPr/>
        </p:nvGrpSpPr>
        <p:grpSpPr>
          <a:xfrm>
            <a:off x="3590894" y="5165359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A2EE76-734D-89A9-0F7F-4B4CD1964D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221CEE2-9FB5-600C-D70C-535C512C0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57A0CA7-F588-F110-8599-0EA06D08769B}"/>
              </a:ext>
            </a:extLst>
          </p:cNvPr>
          <p:cNvGrpSpPr/>
          <p:nvPr/>
        </p:nvGrpSpPr>
        <p:grpSpPr>
          <a:xfrm>
            <a:off x="7480001" y="5363792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B93BFA-15C8-FD0A-36AB-DACD5CE8DA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CBD00D-C9F4-FD32-A3AC-DFA7F0CD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00EC3A29-DAD1-02B1-7821-532E8718AE7E}"/>
              </a:ext>
            </a:extLst>
          </p:cNvPr>
          <p:cNvSpPr/>
          <p:nvPr/>
        </p:nvSpPr>
        <p:spPr>
          <a:xfrm>
            <a:off x="2284312" y="5025895"/>
            <a:ext cx="2733552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EB6E7BA-BAA7-63A4-9235-D834A373E01D}"/>
              </a:ext>
            </a:extLst>
          </p:cNvPr>
          <p:cNvSpPr/>
          <p:nvPr/>
        </p:nvSpPr>
        <p:spPr>
          <a:xfrm>
            <a:off x="2737570" y="5459121"/>
            <a:ext cx="1546498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D1A6942-95E9-ED06-BD4A-D8DB17839E2C}"/>
              </a:ext>
            </a:extLst>
          </p:cNvPr>
          <p:cNvGrpSpPr/>
          <p:nvPr/>
        </p:nvGrpSpPr>
        <p:grpSpPr>
          <a:xfrm>
            <a:off x="4192533" y="5600700"/>
            <a:ext cx="3692813" cy="577779"/>
            <a:chOff x="4192533" y="5600700"/>
            <a:chExt cx="3692813" cy="57777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861682-D7A6-1D39-8629-0FD101F10580}"/>
                </a:ext>
              </a:extLst>
            </p:cNvPr>
            <p:cNvSpPr txBox="1"/>
            <p:nvPr/>
          </p:nvSpPr>
          <p:spPr>
            <a:xfrm>
              <a:off x="5117843" y="5655259"/>
              <a:ext cx="2767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FF00"/>
                  </a:solidFill>
                </a:rPr>
                <a:t>Trailing comma makes it a tuple versus a scalar in parenthesis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7ED7C33-7076-3B2A-DAB1-3EAAFE8FA9F4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flipH="1" flipV="1">
              <a:off x="4192533" y="5600700"/>
              <a:ext cx="925310" cy="316169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469C1D-AB75-CB0E-E614-8C37F74412ED}"/>
              </a:ext>
            </a:extLst>
          </p:cNvPr>
          <p:cNvGrpSpPr/>
          <p:nvPr/>
        </p:nvGrpSpPr>
        <p:grpSpPr>
          <a:xfrm>
            <a:off x="3683677" y="600969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0411298-246D-DB9D-9D5B-B53017DD82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DE7FC13-C2BD-FA8E-3E7A-4A1993051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C439D1B6-7AF0-F1AD-55DC-E29CAD494406}"/>
              </a:ext>
            </a:extLst>
          </p:cNvPr>
          <p:cNvSpPr/>
          <p:nvPr/>
        </p:nvSpPr>
        <p:spPr>
          <a:xfrm>
            <a:off x="1931593" y="6306704"/>
            <a:ext cx="1846234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0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67" grpId="0" animBg="1"/>
      <p:bldP spid="68" grpId="0" animBg="1"/>
      <p:bldP spid="7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BE742-83D5-CBBD-1294-194CE28A8D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62" y="1867095"/>
            <a:ext cx="7190476" cy="31238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15AD11-39A1-AB9D-B241-08B68BD723BE}"/>
              </a:ext>
            </a:extLst>
          </p:cNvPr>
          <p:cNvGrpSpPr/>
          <p:nvPr/>
        </p:nvGrpSpPr>
        <p:grpSpPr>
          <a:xfrm>
            <a:off x="7923856" y="214250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752A7A-1A9B-BDAB-48C7-C469FB342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D34E88-3A6E-2F53-13A0-B6566BCE66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5215374-9AFB-8BE4-0E6A-7848451D58D2}"/>
              </a:ext>
            </a:extLst>
          </p:cNvPr>
          <p:cNvSpPr/>
          <p:nvPr/>
        </p:nvSpPr>
        <p:spPr>
          <a:xfrm>
            <a:off x="1066800" y="3294863"/>
            <a:ext cx="1121569" cy="2493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195B5-3039-3C8E-EEBC-2CE494CBA9B0}"/>
              </a:ext>
            </a:extLst>
          </p:cNvPr>
          <p:cNvSpPr txBox="1"/>
          <p:nvPr/>
        </p:nvSpPr>
        <p:spPr>
          <a:xfrm>
            <a:off x="2035041" y="5218343"/>
            <a:ext cx="507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 err="1"/>
              <a:t>plt.twinx</a:t>
            </a:r>
            <a:r>
              <a:rPr lang="en-US" b="1" dirty="0"/>
              <a:t>() </a:t>
            </a:r>
            <a:r>
              <a:rPr lang="en-US" dirty="0"/>
              <a:t>function in Matplotlib creates a secondary y-axis that shares the same x-axis with the primary y-axis. This allows you to plot two datasets on the </a:t>
            </a:r>
            <a:r>
              <a:rPr lang="en-US" u="sng" dirty="0"/>
              <a:t>same</a:t>
            </a:r>
            <a:r>
              <a:rPr lang="en-US" dirty="0"/>
              <a:t> plot with </a:t>
            </a:r>
            <a:r>
              <a:rPr lang="en-US" b="1" dirty="0"/>
              <a:t>two different y-axes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D41CC8-35ED-1968-4E60-DF94FA8AA04E}"/>
              </a:ext>
            </a:extLst>
          </p:cNvPr>
          <p:cNvSpPr/>
          <p:nvPr/>
        </p:nvSpPr>
        <p:spPr>
          <a:xfrm>
            <a:off x="1066800" y="2164307"/>
            <a:ext cx="802482" cy="4622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6505BA-F450-743B-4ED8-7C70990AD408}"/>
              </a:ext>
            </a:extLst>
          </p:cNvPr>
          <p:cNvGrpSpPr/>
          <p:nvPr/>
        </p:nvGrpSpPr>
        <p:grpSpPr>
          <a:xfrm>
            <a:off x="5889530" y="30055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B78B6D-F4DF-E1C1-DBB1-5952737C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64D3E8-6CEB-20D9-CFAB-04A22523B34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74BA4-C1C6-0897-CA94-B0AD59025ABE}"/>
              </a:ext>
            </a:extLst>
          </p:cNvPr>
          <p:cNvGrpSpPr/>
          <p:nvPr/>
        </p:nvGrpSpPr>
        <p:grpSpPr>
          <a:xfrm>
            <a:off x="5688907" y="3460429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33CF29-A6B2-4A6A-9697-9AFDDDD730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EA2A86-5B21-BAE2-ECBC-001C15F243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2A247B-5C8C-E83B-75A4-64CB747A6B36}"/>
              </a:ext>
            </a:extLst>
          </p:cNvPr>
          <p:cNvGrpSpPr/>
          <p:nvPr/>
        </p:nvGrpSpPr>
        <p:grpSpPr>
          <a:xfrm>
            <a:off x="3873284" y="3697994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BFB781-C3B9-1D1D-D213-44A23112CF3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E4B16EF-8E03-7DE3-1643-9E7A7400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E7CC37-E61A-62D8-7A7C-4D98F6C0CBFA}"/>
              </a:ext>
            </a:extLst>
          </p:cNvPr>
          <p:cNvGrpSpPr/>
          <p:nvPr/>
        </p:nvGrpSpPr>
        <p:grpSpPr>
          <a:xfrm>
            <a:off x="5116204" y="392168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A2F36-DA59-E985-4039-D6646AA496F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7F8451-89FF-DD2B-E7DB-0731F8CC6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AC14A6-3421-A628-F775-5580818CEC19}"/>
              </a:ext>
            </a:extLst>
          </p:cNvPr>
          <p:cNvGrpSpPr/>
          <p:nvPr/>
        </p:nvGrpSpPr>
        <p:grpSpPr>
          <a:xfrm>
            <a:off x="4845171" y="4164323"/>
            <a:ext cx="1076632" cy="369332"/>
            <a:chOff x="2157212" y="5373058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B16F44-EF5B-E536-F7AD-22C2450C9A1B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7638D7-8E3C-C1F8-D4AF-8E55ADC81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C2E594B-6020-0A59-0014-DE0440F13A1F}"/>
              </a:ext>
            </a:extLst>
          </p:cNvPr>
          <p:cNvSpPr/>
          <p:nvPr/>
        </p:nvSpPr>
        <p:spPr>
          <a:xfrm>
            <a:off x="2120900" y="4241007"/>
            <a:ext cx="2568576" cy="1976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9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1DA38-E30D-7F26-AE91-DC7518BA3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4387-A472-56EA-793D-C23D3D80D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33BE-F8B1-29B2-5DCE-6EAB02A9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536F9-3C8F-DB35-68F5-1EA79BEA7E89}"/>
                  </a:ext>
                </a:extLst>
              </p:cNvPr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536F9-3C8F-DB35-68F5-1EA79BEA7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F4EB23-DCEE-A1B6-85CC-964029F6513C}"/>
                  </a:ext>
                </a:extLst>
              </p:cNvPr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F4EB23-DCEE-A1B6-85CC-964029F65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E5080E1-2942-70CF-AA86-5EB035F6D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453" y="2503679"/>
            <a:ext cx="3627131" cy="25724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31F9097-0A69-76F6-8743-6269D7E75647}"/>
              </a:ext>
            </a:extLst>
          </p:cNvPr>
          <p:cNvSpPr/>
          <p:nvPr/>
        </p:nvSpPr>
        <p:spPr>
          <a:xfrm>
            <a:off x="6390518" y="4474323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E9561-31A0-0FD1-7A9B-8F996874A4C2}"/>
              </a:ext>
            </a:extLst>
          </p:cNvPr>
          <p:cNvCxnSpPr/>
          <p:nvPr/>
        </p:nvCxnSpPr>
        <p:spPr>
          <a:xfrm>
            <a:off x="5036024" y="3575713"/>
            <a:ext cx="702860" cy="5527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B6201D6-36EB-6E44-1680-96EEE3810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705" y="3114691"/>
            <a:ext cx="1422575" cy="164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40AC9C-BEF8-55E0-4DDD-A9830AF996E3}"/>
                  </a:ext>
                </a:extLst>
              </p:cNvPr>
              <p:cNvSpPr txBox="1"/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40AC9C-BEF8-55E0-4DDD-A9830AF9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36642F1-4C3E-871A-926D-798C1305BBC1}"/>
              </a:ext>
            </a:extLst>
          </p:cNvPr>
          <p:cNvSpPr/>
          <p:nvPr/>
        </p:nvSpPr>
        <p:spPr>
          <a:xfrm>
            <a:off x="2509589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1045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E935B-6028-5D8A-DDA1-D813A609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29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scipy_pendulum.py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9545A2-A3C6-EF63-9287-C2DF196EF339}"/>
              </a:ext>
            </a:extLst>
          </p:cNvPr>
          <p:cNvSpPr/>
          <p:nvPr/>
        </p:nvSpPr>
        <p:spPr>
          <a:xfrm>
            <a:off x="1715445" y="3325091"/>
            <a:ext cx="249381" cy="20855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20BB22-0297-9BC0-D1C7-B77CD6B608A6}"/>
              </a:ext>
            </a:extLst>
          </p:cNvPr>
          <p:cNvSpPr/>
          <p:nvPr/>
        </p:nvSpPr>
        <p:spPr>
          <a:xfrm>
            <a:off x="7309860" y="3325091"/>
            <a:ext cx="249381" cy="20855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08" y="1788150"/>
            <a:ext cx="831298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In real-world oscillators, friction (or damping) slows the system’s motion. Due to the frictional force, the </a:t>
            </a:r>
            <a:r>
              <a:rPr lang="en-US" sz="24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to </a:t>
            </a:r>
            <a:r>
              <a:rPr lang="en-US" sz="2400" dirty="0"/>
              <a:t>the acting frictional force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In contrast to a simple </a:t>
            </a:r>
            <a:r>
              <a:rPr lang="en-US" sz="2400" i="1" dirty="0"/>
              <a:t>undriven</a:t>
            </a:r>
            <a:r>
              <a:rPr lang="en-US" sz="2400" dirty="0"/>
              <a:t> harmonic oscillator (where the only force acting on the mass is the restoring force), in a </a:t>
            </a:r>
            <a:r>
              <a:rPr lang="en-US" sz="2400" b="1" dirty="0"/>
              <a:t>damped</a:t>
            </a:r>
            <a:r>
              <a:rPr lang="en-US" sz="2400" dirty="0"/>
              <a:t> harmonic oscillator, there is an additional </a:t>
            </a:r>
            <a:r>
              <a:rPr lang="en-US" sz="2400" i="1" dirty="0"/>
              <a:t>frictional</a:t>
            </a:r>
            <a:r>
              <a:rPr lang="en-US" sz="2400" dirty="0"/>
              <a:t> force that always acts in </a:t>
            </a:r>
            <a:r>
              <a:rPr lang="en-US" sz="2400" b="1" dirty="0">
                <a:solidFill>
                  <a:srgbClr val="0070C0"/>
                </a:solidFill>
              </a:rPr>
              <a:t>the direction </a:t>
            </a:r>
            <a:r>
              <a:rPr lang="en-US" sz="2400" b="1" u="sng" dirty="0">
                <a:solidFill>
                  <a:srgbClr val="0070C0"/>
                </a:solidFill>
              </a:rPr>
              <a:t>opposing</a:t>
            </a:r>
            <a:r>
              <a:rPr lang="en-US" sz="2400" b="1" dirty="0">
                <a:solidFill>
                  <a:srgbClr val="0070C0"/>
                </a:solidFill>
              </a:rPr>
              <a:t> the motion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Our goal is to create mathematical models that mirror reality as closely as possible. </a:t>
            </a:r>
            <a:r>
              <a:rPr lang="en-US" sz="2400" b="1" dirty="0">
                <a:solidFill>
                  <a:srgbClr val="7030A0"/>
                </a:solidFill>
              </a:rPr>
              <a:t>Friction, a ubiquitous force in the real world, is a crucial element that should never be overlooked in any rigorous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1D9-DC2E-4AFB-8F10-ECEECF7F8FE6}"/>
              </a:ext>
            </a:extLst>
          </p:cNvPr>
          <p:cNvSpPr txBox="1"/>
          <p:nvPr/>
        </p:nvSpPr>
        <p:spPr>
          <a:xfrm>
            <a:off x="2249295" y="2450283"/>
            <a:ext cx="464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introduce a new </a:t>
            </a:r>
            <a:r>
              <a:rPr lang="en-US" b="1" dirty="0"/>
              <a:t>resistive force term </a:t>
            </a:r>
            <a:r>
              <a:rPr lang="en-US" dirty="0"/>
              <a:t>into the equation of motion for a pendulum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/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/>
              <p:nvPr/>
            </p:nvSpPr>
            <p:spPr>
              <a:xfrm>
                <a:off x="3231075" y="4153619"/>
                <a:ext cx="2681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The </a:t>
                </a:r>
                <a:r>
                  <a:rPr lang="en-US" b="1" dirty="0"/>
                  <a:t>damping 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75" y="4153619"/>
                <a:ext cx="2681850" cy="369332"/>
              </a:xfrm>
              <a:prstGeom prst="rect">
                <a:avLst/>
              </a:prstGeom>
              <a:blipFill>
                <a:blip r:embed="rId4"/>
                <a:stretch>
                  <a:fillRect t="-8197" r="-11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B1AD468-953A-4A58-B1C3-1F53D7CB5C18}"/>
              </a:ext>
            </a:extLst>
          </p:cNvPr>
          <p:cNvGrpSpPr/>
          <p:nvPr/>
        </p:nvGrpSpPr>
        <p:grpSpPr>
          <a:xfrm>
            <a:off x="3526804" y="4818728"/>
            <a:ext cx="2411031" cy="1644445"/>
            <a:chOff x="1750207" y="4649772"/>
            <a:chExt cx="2411031" cy="1644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/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/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1B4E6C-8CE5-40AD-8525-BBDF034E66EB}"/>
                </a:ext>
              </a:extLst>
            </p:cNvPr>
            <p:cNvSpPr/>
            <p:nvPr/>
          </p:nvSpPr>
          <p:spPr>
            <a:xfrm>
              <a:off x="1750207" y="4649772"/>
              <a:ext cx="2411031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BAD7-0F2B-49B9-B6B9-A2890630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" y="1778962"/>
            <a:ext cx="1290704" cy="145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/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5AF46-2B09-86A5-E310-000D966C6606}"/>
                  </a:ext>
                </a:extLst>
              </p:cNvPr>
              <p:cNvSpPr txBox="1"/>
              <p:nvPr/>
            </p:nvSpPr>
            <p:spPr>
              <a:xfrm>
                <a:off x="6091644" y="1644762"/>
                <a:ext cx="2592852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The </a:t>
                </a:r>
                <a:r>
                  <a:rPr lang="en-US" b="1" dirty="0">
                    <a:solidFill>
                      <a:srgbClr val="0070C0"/>
                    </a:solidFill>
                  </a:rPr>
                  <a:t>phase constant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5AF46-2B09-86A5-E310-000D966C6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644" y="1644762"/>
                <a:ext cx="2592852" cy="462947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31DE513-B751-7A02-D7B1-54BBE029F722}"/>
              </a:ext>
            </a:extLst>
          </p:cNvPr>
          <p:cNvSpPr/>
          <p:nvPr/>
        </p:nvSpPr>
        <p:spPr>
          <a:xfrm>
            <a:off x="4947470" y="1573747"/>
            <a:ext cx="188926" cy="5829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F3C18A-9569-E109-6D19-B17643ACE24B}"/>
              </a:ext>
            </a:extLst>
          </p:cNvPr>
          <p:cNvCxnSpPr>
            <a:stCxn id="5" idx="0"/>
            <a:endCxn id="3" idx="0"/>
          </p:cNvCxnSpPr>
          <p:nvPr/>
        </p:nvCxnSpPr>
        <p:spPr>
          <a:xfrm rot="16200000" flipH="1">
            <a:off x="6179493" y="436186"/>
            <a:ext cx="71015" cy="2346137"/>
          </a:xfrm>
          <a:prstGeom prst="bentConnector3">
            <a:avLst>
              <a:gd name="adj1" fmla="val -321904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5A71D5-B88F-E46F-6F41-831EC87898CE}"/>
              </a:ext>
            </a:extLst>
          </p:cNvPr>
          <p:cNvSpPr txBox="1"/>
          <p:nvPr/>
        </p:nvSpPr>
        <p:spPr>
          <a:xfrm>
            <a:off x="459504" y="4818728"/>
            <a:ext cx="2681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Due to the frictional force, the </a:t>
            </a:r>
            <a:r>
              <a:rPr lang="en-US" sz="18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to </a:t>
            </a:r>
            <a:r>
              <a:rPr lang="en-US" sz="1800" dirty="0"/>
              <a:t>the acting frictional 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4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/>
      <p:bldP spid="5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Underdamped</a:t>
                </a:r>
                <a:r>
                  <a:rPr lang="en-US" sz="2400" dirty="0"/>
                  <a:t> – The system swings back and forth (oscillates) over its equilibrium point, but ultimately comes to rest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dirty="0">
                    <a:ln>
                      <a:solidFill>
                        <a:schemeClr val="tx1"/>
                      </a:solidFill>
                    </a:ln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Overdamped</a:t>
                </a:r>
                <a:r>
                  <a:rPr lang="en-US" sz="2400" dirty="0"/>
                  <a:t> 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oscillates, but it takes a while for it to return to its equilibrium point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Example</m:t>
                      </m:r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:</m:t>
                      </m:r>
                      <m:r>
                        <a:rPr lang="en-US" sz="2000" b="0" i="1" dirty="0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Critically damped </a:t>
                </a:r>
                <a:r>
                  <a:rPr lang="en-US" sz="2400" dirty="0"/>
                  <a:t>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returns to its equilibrium point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 the least amount of time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  <a:blipFill>
                <a:blip r:embed="rId3"/>
                <a:stretch>
                  <a:fillRect l="-973" t="-1854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7F80E1-F535-FBE4-6A0C-7396BF5762DB}"/>
              </a:ext>
            </a:extLst>
          </p:cNvPr>
          <p:cNvGrpSpPr/>
          <p:nvPr/>
        </p:nvGrpSpPr>
        <p:grpSpPr>
          <a:xfrm>
            <a:off x="436921" y="5683907"/>
            <a:ext cx="2792976" cy="738664"/>
            <a:chOff x="436921" y="5683907"/>
            <a:chExt cx="2792976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CB97909-9EBC-4027-BCAF-6EE562BD4044}"/>
                    </a:ext>
                  </a:extLst>
                </p:cNvPr>
                <p:cNvSpPr txBox="1"/>
                <p:nvPr/>
              </p:nvSpPr>
              <p:spPr>
                <a:xfrm>
                  <a:off x="436921" y="5683907"/>
                  <a:ext cx="2190137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B050"/>
                      </a:solidFill>
                    </a:rPr>
                    <a:t>Note: There is only </a:t>
                  </a:r>
                  <a:r>
                    <a:rPr lang="en-US" sz="1400" b="1" u="sng" dirty="0">
                      <a:solidFill>
                        <a:srgbClr val="00B050"/>
                      </a:solidFill>
                    </a:rPr>
                    <a:t>one</a:t>
                  </a:r>
                  <a:r>
                    <a:rPr lang="en-US" sz="1400" b="1" dirty="0">
                      <a:solidFill>
                        <a:srgbClr val="00B050"/>
                      </a:solidFill>
                    </a:rPr>
                    <a:t> value for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a14:m>
                  <a:r>
                    <a:rPr lang="en-US" sz="1400" b="1" dirty="0">
                      <a:solidFill>
                        <a:srgbClr val="00B050"/>
                      </a:solidFill>
                    </a:rPr>
                    <a:t> where the system is </a:t>
                  </a:r>
                  <a:r>
                    <a:rPr lang="en-US" sz="1400" b="1" i="1" dirty="0">
                      <a:solidFill>
                        <a:srgbClr val="00B050"/>
                      </a:solidFill>
                    </a:rPr>
                    <a:t>critically</a:t>
                  </a:r>
                  <a:r>
                    <a:rPr lang="en-US" sz="1400" b="1" dirty="0">
                      <a:solidFill>
                        <a:srgbClr val="00B050"/>
                      </a:solidFill>
                    </a:rPr>
                    <a:t> damped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CB97909-9EBC-4027-BCAF-6EE562BD4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21" y="5683907"/>
                  <a:ext cx="2190137" cy="738664"/>
                </a:xfrm>
                <a:prstGeom prst="rect">
                  <a:avLst/>
                </a:prstGeom>
                <a:blipFill>
                  <a:blip r:embed="rId4"/>
                  <a:stretch>
                    <a:fillRect l="-557" t="-820" r="-279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39AA210-B8CE-4FF8-BA8A-18B107F7AA0C}"/>
                </a:ext>
              </a:extLst>
            </p:cNvPr>
            <p:cNvCxnSpPr/>
            <p:nvPr/>
          </p:nvCxnSpPr>
          <p:spPr>
            <a:xfrm flipV="1">
              <a:off x="2477729" y="5832987"/>
              <a:ext cx="752168" cy="22025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32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5C51C-6F5F-0C61-F6E9-12C0F37FCB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6762" y="1655825"/>
            <a:ext cx="6990476" cy="3142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F5316-ADDA-3C8B-07F7-BDBC7C2E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414" y="5310037"/>
            <a:ext cx="2536156" cy="65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9996E-0566-AC81-2AFE-ABE9DC84D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249" y="5020453"/>
            <a:ext cx="2042337" cy="1231499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226A17C-7C1B-C552-D3C1-3A8600CE4C3C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577570" y="5636202"/>
            <a:ext cx="482679" cy="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6D9F7F-560E-C8E6-113F-6BA40E1C46F7}"/>
              </a:ext>
            </a:extLst>
          </p:cNvPr>
          <p:cNvGrpSpPr/>
          <p:nvPr/>
        </p:nvGrpSpPr>
        <p:grpSpPr>
          <a:xfrm>
            <a:off x="7326184" y="3543147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E31402D-72FC-F368-2AC0-00B640787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EF8BEA-A529-E587-66C2-EA5EB46A167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4B3F28C-B4C7-2CDE-55F2-2E209A7A2569}"/>
              </a:ext>
            </a:extLst>
          </p:cNvPr>
          <p:cNvSpPr/>
          <p:nvPr/>
        </p:nvSpPr>
        <p:spPr>
          <a:xfrm>
            <a:off x="5493957" y="3612484"/>
            <a:ext cx="1649793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49AE41-CC2C-B81E-66FE-747D5383A5F7}"/>
              </a:ext>
            </a:extLst>
          </p:cNvPr>
          <p:cNvGrpSpPr/>
          <p:nvPr/>
        </p:nvGrpSpPr>
        <p:grpSpPr>
          <a:xfrm>
            <a:off x="7085011" y="3765598"/>
            <a:ext cx="1076632" cy="369332"/>
            <a:chOff x="4704120" y="2356972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45805A-3C33-DDA8-C01B-F5BF51E6C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5E9D2B-58FA-64B9-0DCA-D9000E46C29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5BFC43-AB60-E308-BB4F-016A305F3065}"/>
              </a:ext>
            </a:extLst>
          </p:cNvPr>
          <p:cNvGrpSpPr/>
          <p:nvPr/>
        </p:nvGrpSpPr>
        <p:grpSpPr>
          <a:xfrm>
            <a:off x="7984301" y="4001295"/>
            <a:ext cx="1068643" cy="369332"/>
            <a:chOff x="3647644" y="4910075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24E0AB-0ED1-F6CD-CB2E-7994D42F71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55C0BC9-E81A-5A0A-BFF6-2A483E88E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A4D86F-C251-D17C-FA24-F6524173326D}"/>
              </a:ext>
            </a:extLst>
          </p:cNvPr>
          <p:cNvGrpSpPr/>
          <p:nvPr/>
        </p:nvGrpSpPr>
        <p:grpSpPr>
          <a:xfrm>
            <a:off x="3114151" y="4249481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4AAC420-3D62-F2B5-D6DF-601C22D15DF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E11359A-6AA9-19FC-6DC9-08577F31F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B086D2-DC76-F7B4-3DAB-9B7ADA6B9E80}"/>
              </a:ext>
            </a:extLst>
          </p:cNvPr>
          <p:cNvGrpSpPr/>
          <p:nvPr/>
        </p:nvGrpSpPr>
        <p:grpSpPr>
          <a:xfrm>
            <a:off x="7185647" y="5134587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5F4592-998D-5316-8ADB-08A806B7D36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2599100-FA69-3ADF-7AEB-7CF08CDBC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BB05200-3D29-B902-31ED-FE1CBF8E4A80}"/>
              </a:ext>
            </a:extLst>
          </p:cNvPr>
          <p:cNvGrpSpPr/>
          <p:nvPr/>
        </p:nvGrpSpPr>
        <p:grpSpPr>
          <a:xfrm>
            <a:off x="5983541" y="5852392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E58AD5D-EC53-50A2-65D3-A3530CDFA6D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084F4A0-5830-2558-49FC-FA6526CEF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693317-B324-E270-FCD1-F3E23C295A0C}"/>
              </a:ext>
            </a:extLst>
          </p:cNvPr>
          <p:cNvGrpSpPr/>
          <p:nvPr/>
        </p:nvGrpSpPr>
        <p:grpSpPr>
          <a:xfrm>
            <a:off x="3807325" y="4456483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8BC0D19-6528-18F2-0A3C-A06F36D902E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0D1E9DE-180E-62FA-8996-9264AEF20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B86B8E6-653F-224A-CB4E-B2DD38D68E5C}"/>
              </a:ext>
            </a:extLst>
          </p:cNvPr>
          <p:cNvSpPr/>
          <p:nvPr/>
        </p:nvSpPr>
        <p:spPr>
          <a:xfrm>
            <a:off x="1527779" y="3849051"/>
            <a:ext cx="1245650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D4A75A6-EAAF-1F86-C947-DA5F19940EE3}"/>
              </a:ext>
            </a:extLst>
          </p:cNvPr>
          <p:cNvSpPr/>
          <p:nvPr/>
        </p:nvSpPr>
        <p:spPr>
          <a:xfrm>
            <a:off x="2213805" y="4532374"/>
            <a:ext cx="1581228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D503AB-8183-EA69-7F14-424DE4A1F516}"/>
              </a:ext>
            </a:extLst>
          </p:cNvPr>
          <p:cNvSpPr/>
          <p:nvPr/>
        </p:nvSpPr>
        <p:spPr>
          <a:xfrm>
            <a:off x="1527780" y="3612484"/>
            <a:ext cx="534384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75F81F9-946A-D47B-10A6-FD56BC80EBE7}"/>
              </a:ext>
            </a:extLst>
          </p:cNvPr>
          <p:cNvCxnSpPr>
            <a:stCxn id="67" idx="1"/>
            <a:endCxn id="68" idx="1"/>
          </p:cNvCxnSpPr>
          <p:nvPr/>
        </p:nvCxnSpPr>
        <p:spPr>
          <a:xfrm rot="10800000" flipH="1" flipV="1">
            <a:off x="1527779" y="3959777"/>
            <a:ext cx="686026" cy="683323"/>
          </a:xfrm>
          <a:prstGeom prst="bentConnector3">
            <a:avLst>
              <a:gd name="adj1" fmla="val -3332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13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7" grpId="0" animBg="1"/>
      <p:bldP spid="68" grpId="0" animBg="1"/>
      <p:bldP spid="6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DD3CE-24FA-B89C-8CED-E6DDD849B7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62" y="1448047"/>
            <a:ext cx="5990476" cy="39619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FC20BD3-54E3-BDBB-41E7-853AA6814410}"/>
              </a:ext>
            </a:extLst>
          </p:cNvPr>
          <p:cNvGrpSpPr/>
          <p:nvPr/>
        </p:nvGrpSpPr>
        <p:grpSpPr>
          <a:xfrm>
            <a:off x="5762538" y="206819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59BD05C-7A05-FA41-4110-B7C930CE8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9E14EA-315A-E43E-F179-41BEBEEBF36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453E9D-EFFA-27D2-F167-976FE05457F6}"/>
              </a:ext>
            </a:extLst>
          </p:cNvPr>
          <p:cNvGrpSpPr/>
          <p:nvPr/>
        </p:nvGrpSpPr>
        <p:grpSpPr>
          <a:xfrm>
            <a:off x="4296476" y="252883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D1E221-364E-E102-0645-24B3CB541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FE0434-FA7E-4BA3-ED06-09DBF9D627A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CCF8C1-71C2-3327-5C30-9006ECAE702F}"/>
              </a:ext>
            </a:extLst>
          </p:cNvPr>
          <p:cNvGrpSpPr/>
          <p:nvPr/>
        </p:nvGrpSpPr>
        <p:grpSpPr>
          <a:xfrm>
            <a:off x="3752364" y="389990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0A2771-7766-832C-83C1-702F80A49AE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8F49BE2-526D-0CF6-B358-9ABA266A1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6E05D6-AF34-C847-A636-A717C9AF9BAD}"/>
              </a:ext>
            </a:extLst>
          </p:cNvPr>
          <p:cNvGrpSpPr/>
          <p:nvPr/>
        </p:nvGrpSpPr>
        <p:grpSpPr>
          <a:xfrm>
            <a:off x="6254940" y="413552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FE9077-C273-74BA-ADD1-D83112FA300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3178A8-94CC-6758-BE4F-11BE12F1D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210A84-41E5-ACD6-FC49-54FC31EF9114}"/>
              </a:ext>
            </a:extLst>
          </p:cNvPr>
          <p:cNvGrpSpPr/>
          <p:nvPr/>
        </p:nvGrpSpPr>
        <p:grpSpPr>
          <a:xfrm>
            <a:off x="3676808" y="4940730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1BFE44-62FE-C120-A6A8-84A5AAAFC2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723234-8793-2942-82AA-0DE5807BD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269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0B5D2F8-7370-287E-4654-68AF8E66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7" y="1468581"/>
            <a:ext cx="5314286" cy="234285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D6138DF-903C-48BC-C934-2C9D555CA333}"/>
              </a:ext>
            </a:extLst>
          </p:cNvPr>
          <p:cNvGrpSpPr/>
          <p:nvPr/>
        </p:nvGrpSpPr>
        <p:grpSpPr>
          <a:xfrm>
            <a:off x="5241110" y="2793673"/>
            <a:ext cx="1076632" cy="369332"/>
            <a:chOff x="4968362" y="2079211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63BFED-FB29-357C-7972-B11FB9EBC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00761A-5B3C-44D9-5E83-4D9AD5E236D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92BFE4D-7EBA-8181-5E1A-56E9B35521CF}"/>
              </a:ext>
            </a:extLst>
          </p:cNvPr>
          <p:cNvSpPr/>
          <p:nvPr/>
        </p:nvSpPr>
        <p:spPr>
          <a:xfrm>
            <a:off x="3053038" y="2848998"/>
            <a:ext cx="1921393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5FAD88-89F7-E580-3DD7-365066D36C68}"/>
              </a:ext>
            </a:extLst>
          </p:cNvPr>
          <p:cNvGrpSpPr/>
          <p:nvPr/>
        </p:nvGrpSpPr>
        <p:grpSpPr>
          <a:xfrm>
            <a:off x="2384552" y="3236777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473401-ABA1-E5CA-9893-C0EB0D54A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548436-1E3C-EC0C-D11E-768CBE8311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8FC051-CA19-D5F8-159F-8CDEB0AB0D7F}"/>
              </a:ext>
            </a:extLst>
          </p:cNvPr>
          <p:cNvGrpSpPr/>
          <p:nvPr/>
        </p:nvGrpSpPr>
        <p:grpSpPr>
          <a:xfrm>
            <a:off x="3294808" y="3467551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7EF4C-0F2A-7495-6247-1DA99C20AF3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55E623E-763C-1E0C-48D6-049F4FC9F7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375F7DFF-E0D8-906C-C43F-8F7CC866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78" y="3202379"/>
            <a:ext cx="5314286" cy="211428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60CB67B-9F58-935E-CECA-2F17648D1AF0}"/>
              </a:ext>
            </a:extLst>
          </p:cNvPr>
          <p:cNvSpPr/>
          <p:nvPr/>
        </p:nvSpPr>
        <p:spPr>
          <a:xfrm>
            <a:off x="4007525" y="4595004"/>
            <a:ext cx="1833564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7271190-8A24-1554-76C3-6588EB7E44C2}"/>
              </a:ext>
            </a:extLst>
          </p:cNvPr>
          <p:cNvGrpSpPr/>
          <p:nvPr/>
        </p:nvGrpSpPr>
        <p:grpSpPr>
          <a:xfrm>
            <a:off x="5943913" y="4538004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7F2162-756B-9243-7797-4EC19509589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7556653-9F38-0E28-7EE5-560F60588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31018B-4754-FE2E-13AC-FCF29067F911}"/>
              </a:ext>
            </a:extLst>
          </p:cNvPr>
          <p:cNvGrpSpPr/>
          <p:nvPr/>
        </p:nvGrpSpPr>
        <p:grpSpPr>
          <a:xfrm>
            <a:off x="4196316" y="4977944"/>
            <a:ext cx="1068643" cy="369332"/>
            <a:chOff x="3647644" y="5359159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57EB70-717F-9903-399E-6DA06A30FC7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9A7C400-DB10-6B6D-55B5-529FAA71E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A278DA4-E96E-ADAB-F257-80C2DFEE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816" y="4364349"/>
            <a:ext cx="5314286" cy="214285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0171A42-D0F8-9E9F-45DB-817868D5B934}"/>
              </a:ext>
            </a:extLst>
          </p:cNvPr>
          <p:cNvGrpSpPr/>
          <p:nvPr/>
        </p:nvGrpSpPr>
        <p:grpSpPr>
          <a:xfrm>
            <a:off x="7813949" y="5705197"/>
            <a:ext cx="1076632" cy="369332"/>
            <a:chOff x="2157212" y="5373058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6D1603A-A4CB-3152-71CE-96601DF0E54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63A1C70-0C32-AE7A-1655-3416512CE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069E541-79D7-EB31-B25C-834DB928BE36}"/>
              </a:ext>
            </a:extLst>
          </p:cNvPr>
          <p:cNvGrpSpPr/>
          <p:nvPr/>
        </p:nvGrpSpPr>
        <p:grpSpPr>
          <a:xfrm>
            <a:off x="6002598" y="6141190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9B4056-C950-938F-35ED-2AEA85536C1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27F913B-FC40-F5FE-59DE-13BC16359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AC75-E296-528B-A4AC-21B80666BFCC}"/>
              </a:ext>
            </a:extLst>
          </p:cNvPr>
          <p:cNvSpPr/>
          <p:nvPr/>
        </p:nvSpPr>
        <p:spPr>
          <a:xfrm>
            <a:off x="5157837" y="5759989"/>
            <a:ext cx="2488357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F3244B-34B7-321C-B1F2-0400CCC223C3}"/>
              </a:ext>
            </a:extLst>
          </p:cNvPr>
          <p:cNvSpPr/>
          <p:nvPr/>
        </p:nvSpPr>
        <p:spPr>
          <a:xfrm>
            <a:off x="4596910" y="5294906"/>
            <a:ext cx="1244179" cy="2342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7A64D-F9FA-E191-F42C-B7D0FEFC7249}"/>
              </a:ext>
            </a:extLst>
          </p:cNvPr>
          <p:cNvSpPr/>
          <p:nvPr/>
        </p:nvSpPr>
        <p:spPr>
          <a:xfrm>
            <a:off x="5668410" y="6219673"/>
            <a:ext cx="275503" cy="2342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3A4C64A-D0EA-8610-17FE-F4D6727E12D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16200000" flipH="1">
            <a:off x="5167332" y="5580842"/>
            <a:ext cx="690499" cy="587162"/>
          </a:xfrm>
          <a:prstGeom prst="bentConnector3">
            <a:avLst>
              <a:gd name="adj1" fmla="val 16313"/>
            </a:avLst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6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8" grpId="0" animBg="1"/>
      <p:bldP spid="73" grpId="0" animBg="1"/>
      <p:bldP spid="3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4768D-DD08-D7CA-56B4-CAD509EF02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76" y="1644428"/>
            <a:ext cx="5219048" cy="42190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467A68-B5E2-856C-56C8-A249F981A162}"/>
              </a:ext>
            </a:extLst>
          </p:cNvPr>
          <p:cNvGrpSpPr/>
          <p:nvPr/>
        </p:nvGrpSpPr>
        <p:grpSpPr>
          <a:xfrm>
            <a:off x="6540912" y="2317580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9707C4-5D4D-1AE6-1144-EFDE0A713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44ED3-821E-0FA9-2DCD-2ECAC5E0A5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3650D5-8C0B-B883-1E17-45DBD1D063BE}"/>
              </a:ext>
            </a:extLst>
          </p:cNvPr>
          <p:cNvGrpSpPr/>
          <p:nvPr/>
        </p:nvGrpSpPr>
        <p:grpSpPr>
          <a:xfrm>
            <a:off x="6457787" y="2769660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9A59A77-DD5B-6AC3-1750-F1FC3921C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9B70C9-CBC2-9F62-ACB2-EF937A0F3A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060DAD-7C70-9433-3116-090E8BC3806D}"/>
              </a:ext>
            </a:extLst>
          </p:cNvPr>
          <p:cNvGrpSpPr/>
          <p:nvPr/>
        </p:nvGrpSpPr>
        <p:grpSpPr>
          <a:xfrm>
            <a:off x="7104581" y="3229220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4D7D15-0CA4-FD46-8561-4C1EFB89BD0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7E088C7-8180-C54C-CFC3-94A508E47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5853CC-CA1D-8A0B-99E5-10663432050F}"/>
              </a:ext>
            </a:extLst>
          </p:cNvPr>
          <p:cNvGrpSpPr/>
          <p:nvPr/>
        </p:nvGrpSpPr>
        <p:grpSpPr>
          <a:xfrm>
            <a:off x="5649186" y="4384179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3BB3EC-82A9-B0FB-3179-A7ADD1A3AFE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2588A9E-9A2E-9B02-9587-D5B59A6C4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06EB1E-EA98-BC54-D654-65CBB99CE018}"/>
              </a:ext>
            </a:extLst>
          </p:cNvPr>
          <p:cNvGrpSpPr/>
          <p:nvPr/>
        </p:nvGrpSpPr>
        <p:grpSpPr>
          <a:xfrm>
            <a:off x="6529354" y="490718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6DAE7C-B3A0-EA7C-A8AA-340F9B165A4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D250E00-B3B7-B27F-9A16-17907B404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64B9868-012D-9792-B604-191E42B43ACD}"/>
              </a:ext>
            </a:extLst>
          </p:cNvPr>
          <p:cNvSpPr/>
          <p:nvPr/>
        </p:nvSpPr>
        <p:spPr>
          <a:xfrm>
            <a:off x="2900363" y="2153752"/>
            <a:ext cx="287320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C729BF-131D-1C5E-6B64-9E9F2B62C835}"/>
              </a:ext>
            </a:extLst>
          </p:cNvPr>
          <p:cNvSpPr/>
          <p:nvPr/>
        </p:nvSpPr>
        <p:spPr>
          <a:xfrm>
            <a:off x="2897999" y="2607564"/>
            <a:ext cx="287320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035D07-1EB3-EC94-2874-5BCFFD7F54F1}"/>
              </a:ext>
            </a:extLst>
          </p:cNvPr>
          <p:cNvSpPr/>
          <p:nvPr/>
        </p:nvSpPr>
        <p:spPr>
          <a:xfrm>
            <a:off x="2895634" y="3061376"/>
            <a:ext cx="3446725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B0FA713-8F64-952F-DB0E-87F629632217}"/>
                  </a:ext>
                </a:extLst>
              </p:cNvPr>
              <p:cNvSpPr/>
              <p:nvPr/>
            </p:nvSpPr>
            <p:spPr>
              <a:xfrm>
                <a:off x="6004141" y="1361245"/>
                <a:ext cx="2537490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B0FA713-8F64-952F-DB0E-87F62963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141" y="1361245"/>
                <a:ext cx="253749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7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92533-359C-A1C7-6D16-2675392F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BCE638-DDF0-723E-469B-CBFF26EADA7E}"/>
              </a:ext>
            </a:extLst>
          </p:cNvPr>
          <p:cNvSpPr txBox="1"/>
          <p:nvPr/>
        </p:nvSpPr>
        <p:spPr>
          <a:xfrm>
            <a:off x="5757401" y="4946128"/>
            <a:ext cx="275794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applications would you want a system to be </a:t>
            </a:r>
            <a:r>
              <a:rPr lang="en-US" b="1" dirty="0"/>
              <a:t>critically damped?</a:t>
            </a:r>
          </a:p>
        </p:txBody>
      </p:sp>
    </p:spTree>
    <p:extLst>
      <p:ext uri="{BB962C8B-B14F-4D97-AF65-F5344CB8AC3E}">
        <p14:creationId xmlns:p14="http://schemas.microsoft.com/office/powerpoint/2010/main" val="271767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64B0C-D027-A092-D58D-4B472F37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82AABE-2FEC-2232-301D-81ACCF193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6879" y="1613835"/>
            <a:ext cx="4670242" cy="45602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4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Carbon-14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Radiocarbon dating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isotopes to date items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their lifetime, organisms absorb a certain amount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Carbon-14</a:t>
                </a:r>
                <a:r>
                  <a:rPr lang="en-US" sz="2400" dirty="0"/>
                  <a:t> that naturally exists in their environment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an organism dies, it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stops ingesting new Carbon-14 </a:t>
                </a:r>
                <a:r>
                  <a:rPr lang="en-US" sz="2400" dirty="0"/>
                  <a:t>atoms, and the amount already present in the tissues begins to undergo radioactive decay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 has a half-life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5,730 years</a:t>
                </a:r>
                <a:r>
                  <a:rPr lang="en-US" sz="2400" dirty="0"/>
                  <a:t> and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0.1% </a:t>
                </a:r>
                <a:r>
                  <a:rPr lang="en-US" sz="2400" dirty="0"/>
                  <a:t>of the original amount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must be present to be detectable 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Given the half-life,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how far back in time </a:t>
                </a:r>
                <a:r>
                  <a:rPr lang="en-US" sz="2400" dirty="0"/>
                  <a:t>can scientists use radiocarbon dating to determine the age of an item?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7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1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AD92D-47AE-4F05-9D3B-DD5D8ADB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5" y="1592420"/>
            <a:ext cx="3641204" cy="490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A7AFA-419B-4329-AE2B-EE896228836A}"/>
              </a:ext>
            </a:extLst>
          </p:cNvPr>
          <p:cNvSpPr txBox="1"/>
          <p:nvPr/>
        </p:nvSpPr>
        <p:spPr>
          <a:xfrm>
            <a:off x="4572000" y="1584873"/>
            <a:ext cx="324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Taipei 101</a:t>
            </a:r>
            <a:r>
              <a:rPr lang="en-US" dirty="0"/>
              <a:t> – Taiwan</a:t>
            </a:r>
          </a:p>
          <a:p>
            <a:pPr algn="ctr"/>
            <a:r>
              <a:rPr lang="en-US" dirty="0"/>
              <a:t>The Worlds Tallest Building (2004-2009)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48F4E-7807-4AFB-9973-00195FF1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14" y="2624495"/>
            <a:ext cx="3868379" cy="3868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05C45-8121-4053-BFA6-17766EB5BC0B}"/>
              </a:ext>
            </a:extLst>
          </p:cNvPr>
          <p:cNvSpPr txBox="1"/>
          <p:nvPr/>
        </p:nvSpPr>
        <p:spPr>
          <a:xfrm>
            <a:off x="5444920" y="6310312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730 Tons</a:t>
            </a:r>
          </a:p>
        </p:txBody>
      </p:sp>
    </p:spTree>
    <p:extLst>
      <p:ext uri="{BB962C8B-B14F-4D97-AF65-F5344CB8AC3E}">
        <p14:creationId xmlns:p14="http://schemas.microsoft.com/office/powerpoint/2010/main" val="36688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FEE61-E5A3-472B-9930-A812A4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94" y="1210590"/>
            <a:ext cx="6478883" cy="540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2437D-1075-A10F-8A8F-E44B0BB4C26D}"/>
              </a:ext>
            </a:extLst>
          </p:cNvPr>
          <p:cNvSpPr txBox="1"/>
          <p:nvPr/>
        </p:nvSpPr>
        <p:spPr>
          <a:xfrm>
            <a:off x="4018935" y="4264155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365 Minivans</a:t>
            </a:r>
          </a:p>
        </p:txBody>
      </p:sp>
    </p:spTree>
    <p:extLst>
      <p:ext uri="{BB962C8B-B14F-4D97-AF65-F5344CB8AC3E}">
        <p14:creationId xmlns:p14="http://schemas.microsoft.com/office/powerpoint/2010/main" val="9385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8581"/>
            <a:ext cx="6381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7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624B0-D4FA-4B44-9EAB-1D1B5ECEF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638" y="1735113"/>
            <a:ext cx="3080825" cy="462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1F05-5167-4E5E-BB45-7BBD5DEA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8" y="2214599"/>
            <a:ext cx="3908115" cy="356018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209BA22-767F-474E-ADFF-1EA0AC6A2151}"/>
              </a:ext>
            </a:extLst>
          </p:cNvPr>
          <p:cNvSpPr/>
          <p:nvPr/>
        </p:nvSpPr>
        <p:spPr>
          <a:xfrm>
            <a:off x="1632641" y="5297669"/>
            <a:ext cx="2106818" cy="954233"/>
          </a:xfrm>
          <a:prstGeom prst="wedgeRoundRectCallout">
            <a:avLst>
              <a:gd name="adj1" fmla="val 34770"/>
              <a:gd name="adj2" fmla="val -10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Each pendulum controls the X or Y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752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A5A32-05AF-01C2-41A6-752D0EE41E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27" y="1468581"/>
            <a:ext cx="4316223" cy="4960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8B176-4DCF-F8B5-37D8-C9015718E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402" y="1478656"/>
            <a:ext cx="1511939" cy="12314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5D07-6136-F4A9-CEBB-D50320419712}"/>
              </a:ext>
            </a:extLst>
          </p:cNvPr>
          <p:cNvGrpSpPr/>
          <p:nvPr/>
        </p:nvGrpSpPr>
        <p:grpSpPr>
          <a:xfrm>
            <a:off x="5656873" y="140318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C0AB1C-6B0B-71E8-87DA-53B4EB658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70DB12-32DA-8D1E-E747-1F80B912BDA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D87ED8-8886-3158-2136-31E29EEDFBDD}"/>
              </a:ext>
            </a:extLst>
          </p:cNvPr>
          <p:cNvGrpSpPr/>
          <p:nvPr/>
        </p:nvGrpSpPr>
        <p:grpSpPr>
          <a:xfrm>
            <a:off x="4904004" y="32292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845A62-9DB9-EDF8-60ED-E8A023DD2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CC0F9-FE2D-B160-374B-E72C4F17CF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2E8AAD-187C-F618-EE4C-91076CC5F80D}"/>
              </a:ext>
            </a:extLst>
          </p:cNvPr>
          <p:cNvGrpSpPr/>
          <p:nvPr/>
        </p:nvGrpSpPr>
        <p:grpSpPr>
          <a:xfrm>
            <a:off x="5739866" y="343655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391F4D-0D99-3B0A-D770-9AEC50B84CC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5E8B07-023D-A7FE-AF5A-909DBF5EE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40B0A-AE1C-731B-5F11-676BC538A8F1}"/>
              </a:ext>
            </a:extLst>
          </p:cNvPr>
          <p:cNvGrpSpPr/>
          <p:nvPr/>
        </p:nvGrpSpPr>
        <p:grpSpPr>
          <a:xfrm>
            <a:off x="5256218" y="3648468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2F4F05-B7EF-3FB3-F17E-60AC47FFCE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126037-F31D-A7B3-00DB-1D23BB2F7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4581BD-EED1-06A7-EDB6-2A3490CE654F}"/>
              </a:ext>
            </a:extLst>
          </p:cNvPr>
          <p:cNvGrpSpPr/>
          <p:nvPr/>
        </p:nvGrpSpPr>
        <p:grpSpPr>
          <a:xfrm>
            <a:off x="4904004" y="4048028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7B1533-F1B8-989A-F270-B56DE54CAC1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6B14C86-4C16-2973-67FF-ED4E54C63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D2BD13-B0DE-A9F4-55B1-4D8C8AA876EC}"/>
              </a:ext>
            </a:extLst>
          </p:cNvPr>
          <p:cNvGrpSpPr/>
          <p:nvPr/>
        </p:nvGrpSpPr>
        <p:grpSpPr>
          <a:xfrm>
            <a:off x="5739866" y="4262922"/>
            <a:ext cx="1076632" cy="369332"/>
            <a:chOff x="2157212" y="5373058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1B6F8C-75C9-F504-0170-1F3B9F6677D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39BF8D-7AAA-864C-2E0B-D48016270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742073-FC57-A240-714E-4567B270463C}"/>
              </a:ext>
            </a:extLst>
          </p:cNvPr>
          <p:cNvGrpSpPr/>
          <p:nvPr/>
        </p:nvGrpSpPr>
        <p:grpSpPr>
          <a:xfrm>
            <a:off x="5256218" y="4445051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95968D-9BA0-025F-E861-830A94A680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56AF011-BB22-1BB5-5AE2-908D756B5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BD5D78C-0876-8D51-E83A-E455928505E2}"/>
              </a:ext>
            </a:extLst>
          </p:cNvPr>
          <p:cNvSpPr/>
          <p:nvPr/>
        </p:nvSpPr>
        <p:spPr>
          <a:xfrm>
            <a:off x="2085739" y="3327820"/>
            <a:ext cx="1934598" cy="1889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55B9F3-9A9C-C4B5-BC6E-48D203391380}"/>
              </a:ext>
            </a:extLst>
          </p:cNvPr>
          <p:cNvSpPr/>
          <p:nvPr/>
        </p:nvSpPr>
        <p:spPr>
          <a:xfrm>
            <a:off x="2085739" y="4135465"/>
            <a:ext cx="1934598" cy="1889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A5357F-3397-65E7-6C43-94B630CE8E96}"/>
              </a:ext>
            </a:extLst>
          </p:cNvPr>
          <p:cNvGrpSpPr/>
          <p:nvPr/>
        </p:nvGrpSpPr>
        <p:grpSpPr>
          <a:xfrm>
            <a:off x="5686234" y="514982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87A384-308F-B7F9-EDD0-6ECC0C4133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EBA093-77F5-C926-28FE-91D0F253E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5E9B8E-4374-8D95-4819-666E12EB7FB9}"/>
              </a:ext>
            </a:extLst>
          </p:cNvPr>
          <p:cNvGrpSpPr/>
          <p:nvPr/>
        </p:nvGrpSpPr>
        <p:grpSpPr>
          <a:xfrm>
            <a:off x="3487880" y="6074132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0F3118-D547-471B-9344-1A470906D9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9AE62C4-554D-393F-AD8A-2BE9067C21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CEAEE45-ECD6-2584-E612-CEE051238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427" y="3091061"/>
            <a:ext cx="1755001" cy="246665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00945A-D124-0EF2-00DE-2160E9450326}"/>
              </a:ext>
            </a:extLst>
          </p:cNvPr>
          <p:cNvSpPr/>
          <p:nvPr/>
        </p:nvSpPr>
        <p:spPr>
          <a:xfrm>
            <a:off x="8116245" y="5214347"/>
            <a:ext cx="399105" cy="2768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52225-7212-72F2-9C7F-A9D0AF2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89" y="1468581"/>
            <a:ext cx="3535222" cy="51968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8AF54-C6A7-D38C-EB9A-D4CA7CA63934}"/>
              </a:ext>
            </a:extLst>
          </p:cNvPr>
          <p:cNvGrpSpPr/>
          <p:nvPr/>
        </p:nvGrpSpPr>
        <p:grpSpPr>
          <a:xfrm>
            <a:off x="5316675" y="26274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F9D541-694F-F682-1F68-517481283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73000B-1829-B0EB-31BA-482171D3F6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5FE69F-E781-21F6-7958-D155FEAB0B07}"/>
              </a:ext>
            </a:extLst>
          </p:cNvPr>
          <p:cNvGrpSpPr/>
          <p:nvPr/>
        </p:nvGrpSpPr>
        <p:grpSpPr>
          <a:xfrm>
            <a:off x="5316675" y="4646430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8319536-AC6D-14C1-F9E9-EBACE7BF6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9FA593-2331-E0EC-5DA6-F9FC82E2E5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149F6B-66DB-75E7-0B96-430AFA605A36}"/>
              </a:ext>
            </a:extLst>
          </p:cNvPr>
          <p:cNvGrpSpPr/>
          <p:nvPr/>
        </p:nvGrpSpPr>
        <p:grpSpPr>
          <a:xfrm>
            <a:off x="5349284" y="5687812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11AA350-9968-E2FB-FCEE-89D158A95EC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1C99C49-4DA9-BD49-8B5E-991685305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40C537-A5A9-C10D-E688-16946FEEA4D6}"/>
              </a:ext>
            </a:extLst>
          </p:cNvPr>
          <p:cNvGrpSpPr/>
          <p:nvPr/>
        </p:nvGrpSpPr>
        <p:grpSpPr>
          <a:xfrm>
            <a:off x="5850529" y="5896494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A5F25D-16E4-FDD8-FE2E-78AA67F27F9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AAE31B0-B4FF-38C8-93F5-89E95964B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8613FE-F07E-925C-B99F-EDE5A1D822EE}"/>
              </a:ext>
            </a:extLst>
          </p:cNvPr>
          <p:cNvGrpSpPr/>
          <p:nvPr/>
        </p:nvGrpSpPr>
        <p:grpSpPr>
          <a:xfrm>
            <a:off x="5850529" y="6296053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083E22-FE6D-6435-B291-F0A4B92CF90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1FDC4FB-3D85-F070-032F-C42C34A3E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847066CF-6A61-CE6F-DCF9-16206A5D0B7C}"/>
              </a:ext>
            </a:extLst>
          </p:cNvPr>
          <p:cNvSpPr/>
          <p:nvPr/>
        </p:nvSpPr>
        <p:spPr>
          <a:xfrm>
            <a:off x="3751079" y="2712972"/>
            <a:ext cx="1364731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77BA2D-BDE3-A05A-C221-9B7F4D31CCE2}"/>
              </a:ext>
            </a:extLst>
          </p:cNvPr>
          <p:cNvSpPr/>
          <p:nvPr/>
        </p:nvSpPr>
        <p:spPr>
          <a:xfrm>
            <a:off x="2891598" y="3113604"/>
            <a:ext cx="1480377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64B9DF-06FF-9780-D93C-543B2DED32A4}"/>
              </a:ext>
            </a:extLst>
          </p:cNvPr>
          <p:cNvSpPr/>
          <p:nvPr/>
        </p:nvSpPr>
        <p:spPr>
          <a:xfrm>
            <a:off x="3751079" y="4752631"/>
            <a:ext cx="1364731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B8AB07-9BCA-8453-479B-77BA110BC433}"/>
              </a:ext>
            </a:extLst>
          </p:cNvPr>
          <p:cNvSpPr/>
          <p:nvPr/>
        </p:nvSpPr>
        <p:spPr>
          <a:xfrm>
            <a:off x="2891598" y="5153263"/>
            <a:ext cx="1480377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45EB6B-18E3-ABE9-6C20-C9A7607C482F}"/>
              </a:ext>
            </a:extLst>
          </p:cNvPr>
          <p:cNvSpPr txBox="1"/>
          <p:nvPr/>
        </p:nvSpPr>
        <p:spPr>
          <a:xfrm>
            <a:off x="1996472" y="4384784"/>
            <a:ext cx="5287480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adaptive</a:t>
            </a:r>
            <a:r>
              <a:rPr lang="en-US" sz="1600" dirty="0">
                <a:solidFill>
                  <a:srgbClr val="7030A0"/>
                </a:solidFill>
              </a:rPr>
              <a:t> step size control used in methods like 'RK45' dynamically adjusts the step size to maintain the error within specified tolerances, especially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in regions where the solution changes rapidly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9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4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E47FFC-E305-E61E-8C6F-35C13ED4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81" y="1468581"/>
            <a:ext cx="5295238" cy="15619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A14846-D8E9-1B66-C337-51CDAF62A5BC}"/>
              </a:ext>
            </a:extLst>
          </p:cNvPr>
          <p:cNvGrpSpPr/>
          <p:nvPr/>
        </p:nvGrpSpPr>
        <p:grpSpPr>
          <a:xfrm>
            <a:off x="6282207" y="172543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900EDA-64F0-C229-BC12-2456518FA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FE8CC3-1F47-68E8-936B-35F011EDB67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4D7BBEB-AEDC-146B-0AEC-1EF2B58E994E}"/>
              </a:ext>
            </a:extLst>
          </p:cNvPr>
          <p:cNvSpPr/>
          <p:nvPr/>
        </p:nvSpPr>
        <p:spPr>
          <a:xfrm>
            <a:off x="2912665" y="1798002"/>
            <a:ext cx="136026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7E887-0464-4831-E64A-7BB0B15EF6BB}"/>
              </a:ext>
            </a:extLst>
          </p:cNvPr>
          <p:cNvSpPr txBox="1"/>
          <p:nvPr/>
        </p:nvSpPr>
        <p:spPr>
          <a:xfrm>
            <a:off x="1038389" y="3429000"/>
            <a:ext cx="3340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We plot the </a:t>
            </a:r>
            <a:r>
              <a:rPr lang="en-US" sz="1600" b="1" dirty="0">
                <a:solidFill>
                  <a:srgbClr val="7030A0"/>
                </a:solidFill>
              </a:rPr>
              <a:t>dependent</a:t>
            </a:r>
            <a:r>
              <a:rPr lang="en-US" sz="1600" dirty="0">
                <a:solidFill>
                  <a:srgbClr val="7030A0"/>
                </a:solidFill>
              </a:rPr>
              <a:t> variable values (theta) of both curves</a:t>
            </a:r>
          </a:p>
          <a:p>
            <a:pPr algn="ctr"/>
            <a:r>
              <a:rPr lang="en-US" sz="1600" i="1" dirty="0">
                <a:solidFill>
                  <a:srgbClr val="7030A0"/>
                </a:solidFill>
              </a:rPr>
              <a:t>against</a:t>
            </a:r>
            <a:r>
              <a:rPr lang="en-US" sz="1600" dirty="0">
                <a:solidFill>
                  <a:srgbClr val="7030A0"/>
                </a:solidFill>
              </a:rPr>
              <a:t> each other</a:t>
            </a:r>
          </a:p>
          <a:p>
            <a:pPr algn="ctr"/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We don’t include the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independent variable </a:t>
            </a:r>
            <a:r>
              <a:rPr lang="en-US" sz="1600" u="sng" dirty="0">
                <a:solidFill>
                  <a:srgbClr val="7030A0"/>
                </a:solidFill>
              </a:rPr>
              <a:t>time</a:t>
            </a:r>
          </a:p>
          <a:p>
            <a:pPr algn="ctr"/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This visualizes the “tug of war” between the two pendulums pulling on the </a:t>
            </a:r>
            <a:r>
              <a:rPr lang="en-US" sz="1600" i="1" dirty="0">
                <a:solidFill>
                  <a:srgbClr val="7030A0"/>
                </a:solidFill>
              </a:rPr>
              <a:t>shared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pen</a:t>
            </a:r>
            <a:r>
              <a:rPr lang="en-US" sz="1600" dirty="0">
                <a:solidFill>
                  <a:srgbClr val="7030A0"/>
                </a:solidFill>
              </a:rPr>
              <a:t> drawing the curve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EF5230-CFB3-6358-A2B4-F6AAC3677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70" b="12259"/>
          <a:stretch/>
        </p:blipFill>
        <p:spPr>
          <a:xfrm>
            <a:off x="5057942" y="3844865"/>
            <a:ext cx="3047669" cy="1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3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004090-92CE-30D5-C95B-40F6F65C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/>
              <p:nvPr/>
            </p:nvSpPr>
            <p:spPr>
              <a:xfrm>
                <a:off x="7193670" y="1773489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70" y="1773489"/>
                <a:ext cx="13216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B1AD6-4FD7-40A7-9B25-737A6F56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4" y="1595013"/>
            <a:ext cx="2542857" cy="47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14222-78C1-4FD0-AC58-90493B36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79" y="2126840"/>
            <a:ext cx="5229395" cy="34775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2FA175-64BD-3772-5AE7-E773B996E9F9}"/>
              </a:ext>
            </a:extLst>
          </p:cNvPr>
          <p:cNvSpPr/>
          <p:nvPr/>
        </p:nvSpPr>
        <p:spPr>
          <a:xfrm>
            <a:off x="3869197" y="3170741"/>
            <a:ext cx="544105" cy="173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DA678-4F38-8DC8-B438-D778B0A8DDA3}"/>
              </a:ext>
            </a:extLst>
          </p:cNvPr>
          <p:cNvSpPr/>
          <p:nvPr/>
        </p:nvSpPr>
        <p:spPr>
          <a:xfrm>
            <a:off x="3869197" y="3845670"/>
            <a:ext cx="544105" cy="173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B912-DA35-4509-A7B3-50B9DC11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3" y="1468581"/>
            <a:ext cx="6636774" cy="4972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06DCBC-5122-5614-CD3C-46E259691D33}"/>
              </a:ext>
            </a:extLst>
          </p:cNvPr>
          <p:cNvSpPr/>
          <p:nvPr/>
        </p:nvSpPr>
        <p:spPr>
          <a:xfrm>
            <a:off x="1253613" y="1468581"/>
            <a:ext cx="454275" cy="4972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7B4C3-9E7D-FE82-C897-CC3227BB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C6B1-3802-30F8-B8F1-DB8D31E0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carbon14_decay.py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43011-C0CD-7CEB-78D9-5DEB3F45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3558C6-D289-FA1E-6685-51CB209F37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95" y="1612450"/>
            <a:ext cx="6721610" cy="43471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750D92-1CCA-EB48-5215-D6FA7BB79456}"/>
              </a:ext>
            </a:extLst>
          </p:cNvPr>
          <p:cNvGrpSpPr/>
          <p:nvPr/>
        </p:nvGrpSpPr>
        <p:grpSpPr>
          <a:xfrm>
            <a:off x="5217651" y="384065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2569A7E-BA16-D5A6-40E2-2C079AE6E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BF29EA-0841-5E14-6DBE-4B452A98CE6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A7AB15-B75A-1D20-57F2-9BE63BCAFA65}"/>
              </a:ext>
            </a:extLst>
          </p:cNvPr>
          <p:cNvGrpSpPr/>
          <p:nvPr/>
        </p:nvGrpSpPr>
        <p:grpSpPr>
          <a:xfrm>
            <a:off x="4049510" y="4123493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F7AF3-7A47-A9EE-9642-83ECFD314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0ED462-FEB2-2B48-19E2-BBEA392CABB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250360-828E-2E31-E379-F4844F855A99}"/>
              </a:ext>
            </a:extLst>
          </p:cNvPr>
          <p:cNvGrpSpPr/>
          <p:nvPr/>
        </p:nvGrpSpPr>
        <p:grpSpPr>
          <a:xfrm>
            <a:off x="7799533" y="442237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CB8DBC-16F5-2072-A095-21651B9FC3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BFAD5E-3F53-42C4-40FD-BA8F6B5ACA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9AC2A5-602F-80F6-F572-6653E49ABC3F}"/>
              </a:ext>
            </a:extLst>
          </p:cNvPr>
          <p:cNvGrpSpPr/>
          <p:nvPr/>
        </p:nvGrpSpPr>
        <p:grpSpPr>
          <a:xfrm>
            <a:off x="3331757" y="537081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F3101F-0DF7-DFEA-CBB5-C332547A2F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DE2E32-20A3-0800-D897-97210839E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7C6CE73-7EF7-A2AD-56EA-296C91873A09}"/>
              </a:ext>
            </a:extLst>
          </p:cNvPr>
          <p:cNvSpPr/>
          <p:nvPr/>
        </p:nvSpPr>
        <p:spPr>
          <a:xfrm>
            <a:off x="5853113" y="4471990"/>
            <a:ext cx="1815013" cy="2643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845D-44C9-453E-8F1E-93DCDE20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9" y="1468581"/>
            <a:ext cx="6394962" cy="449972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DF11B7-6B53-4BA1-9CA0-1149EA304368}"/>
              </a:ext>
            </a:extLst>
          </p:cNvPr>
          <p:cNvSpPr/>
          <p:nvPr/>
        </p:nvSpPr>
        <p:spPr>
          <a:xfrm>
            <a:off x="4427585" y="6094041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80C5D4-A796-48BC-B06D-7E04B423FA9F}"/>
              </a:ext>
            </a:extLst>
          </p:cNvPr>
          <p:cNvSpPr/>
          <p:nvPr/>
        </p:nvSpPr>
        <p:spPr>
          <a:xfrm>
            <a:off x="7197824" y="4690486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368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FBDB-5DFA-434C-AD9A-B4C34467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58" y="1493478"/>
            <a:ext cx="5862484" cy="4999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8ABCF-520A-4921-834B-E6EF126F3E7B}"/>
              </a:ext>
            </a:extLst>
          </p:cNvPr>
          <p:cNvSpPr/>
          <p:nvPr/>
        </p:nvSpPr>
        <p:spPr>
          <a:xfrm>
            <a:off x="969088" y="2768280"/>
            <a:ext cx="1506184" cy="524619"/>
          </a:xfrm>
          <a:prstGeom prst="wedgeRoundRectCallout">
            <a:avLst>
              <a:gd name="adj1" fmla="val 60015"/>
              <a:gd name="adj2" fmla="val 90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Halo </a:t>
            </a:r>
            <a:r>
              <a:rPr lang="en-US" sz="1600" b="1" dirty="0"/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35773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BF07B44-48C2-4572-9F4D-16FEF28F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6" y="397053"/>
            <a:ext cx="4941727" cy="6141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0B6489-E551-9082-8673-7D7E1330B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55" y="2965027"/>
            <a:ext cx="7638095" cy="1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6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256" y="1925753"/>
            <a:ext cx="6928375" cy="4613160"/>
          </a:xfrm>
        </p:spPr>
        <p:txBody>
          <a:bodyPr>
            <a:normAutofit/>
          </a:bodyPr>
          <a:lstStyle/>
          <a:p>
            <a:r>
              <a:rPr lang="en-US" sz="2400" dirty="0"/>
              <a:t>This Estes Model Rocket has </a:t>
            </a:r>
            <a:r>
              <a:rPr lang="en-US" sz="2400" u="sng" dirty="0"/>
              <a:t>two</a:t>
            </a:r>
            <a:r>
              <a:rPr lang="en-US" sz="2400" dirty="0"/>
              <a:t> stages, with </a:t>
            </a:r>
            <a:r>
              <a:rPr lang="en-US" sz="2400" b="1" dirty="0"/>
              <a:t>each</a:t>
            </a:r>
            <a:r>
              <a:rPr lang="en-US" sz="2400" dirty="0"/>
              <a:t> stage containing its </a:t>
            </a:r>
            <a:r>
              <a:rPr lang="en-US" sz="2400" i="1" dirty="0"/>
              <a:t>own</a:t>
            </a:r>
            <a:r>
              <a:rPr lang="en-US" sz="2400" dirty="0"/>
              <a:t> Estes F15 rocket motor</a:t>
            </a:r>
          </a:p>
          <a:p>
            <a:r>
              <a:rPr lang="en-US" sz="2400" dirty="0"/>
              <a:t>After the 1</a:t>
            </a:r>
            <a:r>
              <a:rPr lang="en-US" sz="2400" baseline="30000" dirty="0"/>
              <a:t>st</a:t>
            </a:r>
            <a:r>
              <a:rPr lang="en-US" sz="2400" dirty="0"/>
              <a:t> (booster) stage is ignited, the rocket will blast off and begin to rise using just the booster motor</a:t>
            </a:r>
          </a:p>
          <a:p>
            <a:r>
              <a:rPr lang="en-US" sz="2400" dirty="0"/>
              <a:t>After the 1</a:t>
            </a:r>
            <a:r>
              <a:rPr lang="en-US" sz="2400" baseline="30000" dirty="0"/>
              <a:t>st</a:t>
            </a:r>
            <a:r>
              <a:rPr lang="en-US" sz="2400" dirty="0"/>
              <a:t> stage motor burns out, the booster stage (with its spent motor) is ejected, the 2</a:t>
            </a:r>
            <a:r>
              <a:rPr lang="en-US" sz="2400" baseline="30000" dirty="0"/>
              <a:t>nd</a:t>
            </a:r>
            <a:r>
              <a:rPr lang="en-US" sz="2400" dirty="0"/>
              <a:t> stage F15 motor ignites, and the rocket continues to ascend</a:t>
            </a:r>
          </a:p>
          <a:p>
            <a:r>
              <a:rPr lang="en-US" sz="2400" dirty="0"/>
              <a:t>The 2</a:t>
            </a:r>
            <a:r>
              <a:rPr lang="en-US" sz="2400" baseline="30000" dirty="0"/>
              <a:t>nd</a:t>
            </a:r>
            <a:r>
              <a:rPr lang="en-US" sz="2400" dirty="0"/>
              <a:t> stage and its motor remain part of the rocket throughout the duration of the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D1B58-AFD9-3645-0BEF-574C27D7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5" y="1480594"/>
            <a:ext cx="1457143" cy="480952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C86FF5-6928-E95D-37B1-6CA5B057AE30}"/>
              </a:ext>
            </a:extLst>
          </p:cNvPr>
          <p:cNvGrpSpPr/>
          <p:nvPr/>
        </p:nvGrpSpPr>
        <p:grpSpPr>
          <a:xfrm>
            <a:off x="1577537" y="5282360"/>
            <a:ext cx="369332" cy="982413"/>
            <a:chOff x="1577537" y="5282360"/>
            <a:chExt cx="369332" cy="9824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E182EA-1668-5961-3D8F-4994B0ACC30A}"/>
                </a:ext>
              </a:extLst>
            </p:cNvPr>
            <p:cNvSpPr txBox="1"/>
            <p:nvPr/>
          </p:nvSpPr>
          <p:spPr>
            <a:xfrm rot="16200000">
              <a:off x="1270996" y="5588901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1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CEE563-014E-80BB-C84E-E5334EC94047}"/>
                </a:ext>
              </a:extLst>
            </p:cNvPr>
            <p:cNvCxnSpPr/>
            <p:nvPr/>
          </p:nvCxnSpPr>
          <p:spPr>
            <a:xfrm flipV="1">
              <a:off x="1629958" y="5365488"/>
              <a:ext cx="0" cy="816158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3C7A06-C5A7-F18B-BDFB-A9998831CDAD}"/>
              </a:ext>
            </a:extLst>
          </p:cNvPr>
          <p:cNvGrpSpPr/>
          <p:nvPr/>
        </p:nvGrpSpPr>
        <p:grpSpPr>
          <a:xfrm>
            <a:off x="1629923" y="2856046"/>
            <a:ext cx="400258" cy="2499570"/>
            <a:chOff x="1577536" y="3682076"/>
            <a:chExt cx="400258" cy="24995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F70241-78F9-EC70-C580-B35D5BCC5D21}"/>
                </a:ext>
              </a:extLst>
            </p:cNvPr>
            <p:cNvSpPr txBox="1"/>
            <p:nvPr/>
          </p:nvSpPr>
          <p:spPr>
            <a:xfrm rot="16200000">
              <a:off x="1301921" y="4747194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CCADD2-29A5-A08A-C68F-F8052FB5F7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536" y="3682076"/>
              <a:ext cx="0" cy="249957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20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256" y="1925753"/>
            <a:ext cx="6928375" cy="4613160"/>
          </a:xfrm>
        </p:spPr>
        <p:txBody>
          <a:bodyPr>
            <a:normAutofit/>
          </a:bodyPr>
          <a:lstStyle/>
          <a:p>
            <a:r>
              <a:rPr lang="en-US" sz="2400" dirty="0"/>
              <a:t>The Stage 1 booster has a mass of 0.0519 kg (not including its F15 motor)</a:t>
            </a:r>
          </a:p>
          <a:p>
            <a:r>
              <a:rPr lang="en-US" sz="2400" dirty="0"/>
              <a:t>The Stage 2 main rocket has a mass of 0.1729 kg (not including its F15 motor)</a:t>
            </a:r>
          </a:p>
          <a:p>
            <a:r>
              <a:rPr lang="en-US" sz="2400" dirty="0"/>
              <a:t>An Estes F15 rocket motor has a mass of 0.101 kg, generates a thrust of 17.2 Newtons, and burns for 1.6 seconds</a:t>
            </a:r>
          </a:p>
          <a:p>
            <a:r>
              <a:rPr lang="en-US" sz="2400" dirty="0"/>
              <a:t>For this simulation, we will assume the thrust of a motor is constant throughout its burn, assume there is no delay between the ejection of the booster and the ignition of the Stage 2 motor, and ignore air friction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D1B58-AFD9-3645-0BEF-574C27D7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5" y="1480594"/>
            <a:ext cx="1457143" cy="480952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C86FF5-6928-E95D-37B1-6CA5B057AE30}"/>
              </a:ext>
            </a:extLst>
          </p:cNvPr>
          <p:cNvGrpSpPr/>
          <p:nvPr/>
        </p:nvGrpSpPr>
        <p:grpSpPr>
          <a:xfrm>
            <a:off x="1577537" y="5282360"/>
            <a:ext cx="369332" cy="982413"/>
            <a:chOff x="1577537" y="5282360"/>
            <a:chExt cx="369332" cy="9824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E182EA-1668-5961-3D8F-4994B0ACC30A}"/>
                </a:ext>
              </a:extLst>
            </p:cNvPr>
            <p:cNvSpPr txBox="1"/>
            <p:nvPr/>
          </p:nvSpPr>
          <p:spPr>
            <a:xfrm rot="16200000">
              <a:off x="1270996" y="5588901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1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CEE563-014E-80BB-C84E-E5334EC94047}"/>
                </a:ext>
              </a:extLst>
            </p:cNvPr>
            <p:cNvCxnSpPr/>
            <p:nvPr/>
          </p:nvCxnSpPr>
          <p:spPr>
            <a:xfrm flipV="1">
              <a:off x="1629958" y="5365488"/>
              <a:ext cx="0" cy="816158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3C7A06-C5A7-F18B-BDFB-A9998831CDAD}"/>
              </a:ext>
            </a:extLst>
          </p:cNvPr>
          <p:cNvGrpSpPr/>
          <p:nvPr/>
        </p:nvGrpSpPr>
        <p:grpSpPr>
          <a:xfrm>
            <a:off x="1629923" y="2856046"/>
            <a:ext cx="400258" cy="2499570"/>
            <a:chOff x="1577536" y="3682076"/>
            <a:chExt cx="400258" cy="24995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F70241-78F9-EC70-C580-B35D5BCC5D21}"/>
                </a:ext>
              </a:extLst>
            </p:cNvPr>
            <p:cNvSpPr txBox="1"/>
            <p:nvPr/>
          </p:nvSpPr>
          <p:spPr>
            <a:xfrm rot="16200000">
              <a:off x="1301921" y="4747194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CCADD2-29A5-A08A-C68F-F8052FB5F7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536" y="3682076"/>
              <a:ext cx="0" cy="249957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340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8208052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must model the trajectory of the rocket over the first </a:t>
                </a:r>
                <a:r>
                  <a:rPr lang="en-US" sz="2400" b="1" dirty="0"/>
                  <a:t>four</a:t>
                </a:r>
                <a:r>
                  <a:rPr lang="en-US" sz="2400" dirty="0"/>
                  <a:t> seconds of its flight: from liftoff to booster separation and into its unpowered glide phase</a:t>
                </a:r>
              </a:p>
              <a:p>
                <a:r>
                  <a:rPr lang="en-US" sz="2400" dirty="0"/>
                  <a:t>We want to calculate the rocket’s expected velocity (mph) and altitude (feet) over time (seconds) and determine its average speed and maximum height through </a:t>
                </a:r>
                <a:r>
                  <a:rPr lang="en-US" sz="2400" b="1" dirty="0"/>
                  <a:t>four</a:t>
                </a:r>
                <a:r>
                  <a:rPr lang="en-US" sz="2400" dirty="0"/>
                  <a:t> seconds</a:t>
                </a:r>
              </a:p>
              <a:p>
                <a:r>
                  <a:rPr lang="en-US" sz="2400" dirty="0"/>
                  <a:t>We will assume the mass of each motor reduces linearly throughout its burn (100% of mass at ignition and 0% of mass at moment of burnout)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force of gravity resisting the rocket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8208052" cy="4667249"/>
              </a:xfrm>
              <a:blipFill>
                <a:blip r:embed="rId2"/>
                <a:stretch>
                  <a:fillRect l="-965" t="-1828" r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FE49D-34A0-5D00-57C5-4BBDD59E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96" y="431357"/>
            <a:ext cx="1792908" cy="11930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760383-CBA3-82F3-CEE9-0D4FE846699F}"/>
              </a:ext>
            </a:extLst>
          </p:cNvPr>
          <p:cNvGrpSpPr/>
          <p:nvPr/>
        </p:nvGrpSpPr>
        <p:grpSpPr>
          <a:xfrm>
            <a:off x="903065" y="5689821"/>
            <a:ext cx="2314067" cy="743167"/>
            <a:chOff x="691468" y="4631838"/>
            <a:chExt cx="2314067" cy="74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DABE27-F812-7E60-63F8-785CE1EE0906}"/>
                    </a:ext>
                  </a:extLst>
                </p:cNvPr>
                <p:cNvSpPr txBox="1"/>
                <p:nvPr/>
              </p:nvSpPr>
              <p:spPr>
                <a:xfrm>
                  <a:off x="691468" y="4892792"/>
                  <a:ext cx="168475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𝑀𝑎𝑠𝑠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𝐸𝑎𝑟𝑡h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DABE27-F812-7E60-63F8-785CE1EE0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68" y="4892792"/>
                  <a:ext cx="168475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805" r="-1444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E385B9-0AEB-DF10-DDA7-6658B900D96A}"/>
                    </a:ext>
                  </a:extLst>
                </p:cNvPr>
                <p:cNvSpPr txBox="1"/>
                <p:nvPr/>
              </p:nvSpPr>
              <p:spPr>
                <a:xfrm>
                  <a:off x="819937" y="5159561"/>
                  <a:ext cx="17071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𝑅𝑎𝑑𝑖𝑢𝑠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𝐸𝑎𝑟𝑡h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E385B9-0AEB-DF10-DDA7-6658B900D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37" y="5159561"/>
                  <a:ext cx="170719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786" r="-1786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BDC072F-F73E-AFFC-C1C3-FC24A22791EA}"/>
                    </a:ext>
                  </a:extLst>
                </p:cNvPr>
                <p:cNvSpPr txBox="1"/>
                <p:nvPr/>
              </p:nvSpPr>
              <p:spPr>
                <a:xfrm>
                  <a:off x="819937" y="4631838"/>
                  <a:ext cx="21855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𝐺𝑟𝑎𝑣𝑖𝑡𝑎𝑡𝑖𝑛𝑎𝑙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BDC072F-F73E-AFFC-C1C3-FC24A2279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37" y="4631838"/>
                  <a:ext cx="218559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393" r="-836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01CA0-885F-E052-4263-6F7A5E07778A}"/>
              </a:ext>
            </a:extLst>
          </p:cNvPr>
          <p:cNvGrpSpPr/>
          <p:nvPr/>
        </p:nvGrpSpPr>
        <p:grpSpPr>
          <a:xfrm>
            <a:off x="6303195" y="5712576"/>
            <a:ext cx="1809271" cy="476398"/>
            <a:chOff x="6395693" y="4631838"/>
            <a:chExt cx="1809271" cy="4763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91D1C9-B5AD-A715-E131-9C0FE336C99A}"/>
                    </a:ext>
                  </a:extLst>
                </p:cNvPr>
                <p:cNvSpPr txBox="1"/>
                <p:nvPr/>
              </p:nvSpPr>
              <p:spPr>
                <a:xfrm>
                  <a:off x="6395693" y="4631838"/>
                  <a:ext cx="165981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𝑀𝑎𝑠𝑠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𝑟𝑜𝑐𝑘𝑒𝑡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91D1C9-B5AD-A715-E131-9C0FE336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693" y="4631838"/>
                  <a:ext cx="1659813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103" r="-1471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9EF5001-91F5-8283-7120-C4E91CA2A6B3}"/>
                    </a:ext>
                  </a:extLst>
                </p:cNvPr>
                <p:cNvSpPr txBox="1"/>
                <p:nvPr/>
              </p:nvSpPr>
              <p:spPr>
                <a:xfrm>
                  <a:off x="6456280" y="4892792"/>
                  <a:ext cx="174868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𝑟𝑜𝑐𝑘𝑒𝑡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9EF5001-91F5-8283-7120-C4E91CA2A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6280" y="4892792"/>
                  <a:ext cx="174868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091" r="-104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26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1CA55-BC41-56CE-2AE8-3EAC194DA8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14857" y="1764632"/>
            <a:ext cx="5314286" cy="40233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C352AC-BB2A-9A0F-7E8D-DD0829C3EE80}"/>
              </a:ext>
            </a:extLst>
          </p:cNvPr>
          <p:cNvGrpSpPr/>
          <p:nvPr/>
        </p:nvGrpSpPr>
        <p:grpSpPr>
          <a:xfrm>
            <a:off x="4765019" y="3209086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EAF135-D849-5BE3-3856-84DBC10CD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D6A04A-324A-18C7-3EDC-20B84640B5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EF201D-6BE3-D32F-7A1D-6289345236A8}"/>
              </a:ext>
            </a:extLst>
          </p:cNvPr>
          <p:cNvGrpSpPr/>
          <p:nvPr/>
        </p:nvGrpSpPr>
        <p:grpSpPr>
          <a:xfrm>
            <a:off x="5180656" y="4221514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01EF5B-0521-09FC-A956-BEBD80DE0E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883815-B684-4651-2247-FAED2565E3A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A6EE8B-599C-77C5-2402-4CB24D15501E}"/>
              </a:ext>
            </a:extLst>
          </p:cNvPr>
          <p:cNvGrpSpPr/>
          <p:nvPr/>
        </p:nvGrpSpPr>
        <p:grpSpPr>
          <a:xfrm>
            <a:off x="6790302" y="5245300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E4CDDA-AC9F-CD15-DC34-F2A27200A21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AF6EC97-D04C-80F7-4B64-046DF941C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44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0B6B9AA-5BF8-B9C4-4091-15F605AC55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0" y="1533762"/>
            <a:ext cx="7400000" cy="37904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396CDE-8ACF-9E7E-F448-C53845947B89}"/>
              </a:ext>
            </a:extLst>
          </p:cNvPr>
          <p:cNvGrpSpPr/>
          <p:nvPr/>
        </p:nvGrpSpPr>
        <p:grpSpPr>
          <a:xfrm>
            <a:off x="3814782" y="1978420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A95A3D-BFE1-3F76-367E-CCEE4FF42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A2DB33-0976-F0B8-31B1-07E9D89226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AAC150-43E2-D4EE-50A5-F34C82469E60}"/>
              </a:ext>
            </a:extLst>
          </p:cNvPr>
          <p:cNvGrpSpPr/>
          <p:nvPr/>
        </p:nvGrpSpPr>
        <p:grpSpPr>
          <a:xfrm>
            <a:off x="3678301" y="220102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819B4F2-B1E4-E9CE-294A-16B246024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71FED-BE8F-4260-B835-73DB4BC5467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6A2280-2E56-55BF-6F09-9DEEAAF4213B}"/>
              </a:ext>
            </a:extLst>
          </p:cNvPr>
          <p:cNvGrpSpPr/>
          <p:nvPr/>
        </p:nvGrpSpPr>
        <p:grpSpPr>
          <a:xfrm>
            <a:off x="2172957" y="243103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B43E6-660B-3105-85E2-4B1F69560D0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C747D1-1380-9765-92BE-3FC7FE013A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42B0CD-7302-6F62-D4E0-AB17635BC721}"/>
              </a:ext>
            </a:extLst>
          </p:cNvPr>
          <p:cNvSpPr txBox="1"/>
          <p:nvPr/>
        </p:nvSpPr>
        <p:spPr>
          <a:xfrm>
            <a:off x="5000189" y="1970373"/>
            <a:ext cx="3113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Once the elapsed time since liftoff exceeds the burn time of both motors, there is no longer any thrust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F5579-5D97-A6BA-4529-7F21F6E288A2}"/>
              </a:ext>
            </a:extLst>
          </p:cNvPr>
          <p:cNvGrpSpPr/>
          <p:nvPr/>
        </p:nvGrpSpPr>
        <p:grpSpPr>
          <a:xfrm>
            <a:off x="3530044" y="359491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CB4038-0A3C-6A63-4E7F-6A0A5EF0E5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A306E2-D6F2-ADC5-8E6B-B33EC05F8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0B96B3-F184-EA28-F7A8-89ADC23CE97A}"/>
              </a:ext>
            </a:extLst>
          </p:cNvPr>
          <p:cNvGrpSpPr/>
          <p:nvPr/>
        </p:nvGrpSpPr>
        <p:grpSpPr>
          <a:xfrm>
            <a:off x="7836879" y="3814811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5EE637-A115-6877-F669-F0AD7ABFE36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08BED1-00C1-FD8A-DEB7-AA3B741A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AB5FF72-03A2-CDD7-51F5-897FD22ACA19}"/>
              </a:ext>
            </a:extLst>
          </p:cNvPr>
          <p:cNvSpPr/>
          <p:nvPr/>
        </p:nvSpPr>
        <p:spPr>
          <a:xfrm>
            <a:off x="4250531" y="3870025"/>
            <a:ext cx="3531842" cy="2532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C53958-C4AC-7AB5-BF44-0E88358F4373}"/>
              </a:ext>
            </a:extLst>
          </p:cNvPr>
          <p:cNvGrpSpPr/>
          <p:nvPr/>
        </p:nvGrpSpPr>
        <p:grpSpPr>
          <a:xfrm>
            <a:off x="7344410" y="4055308"/>
            <a:ext cx="1076632" cy="369332"/>
            <a:chOff x="2157212" y="5373058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2677D9-2E81-8D2F-23CF-265E9FA85885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CFD5D5-0814-3D2A-CC79-EA69E687B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963956-8917-894E-180D-90E83C40B91E}"/>
              </a:ext>
            </a:extLst>
          </p:cNvPr>
          <p:cNvGrpSpPr/>
          <p:nvPr/>
        </p:nvGrpSpPr>
        <p:grpSpPr>
          <a:xfrm>
            <a:off x="3916254" y="4270414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7C112C-C2D7-2500-09B8-A7DA3041037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E30E3B4-D50E-A927-6CB3-F0F286311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D40FFCD-2A03-A544-E7C5-D7AA7086D4AD}"/>
              </a:ext>
            </a:extLst>
          </p:cNvPr>
          <p:cNvSpPr/>
          <p:nvPr/>
        </p:nvSpPr>
        <p:spPr>
          <a:xfrm>
            <a:off x="4250531" y="4555599"/>
            <a:ext cx="3915300" cy="2532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062880-230B-3A41-BEB0-3A948CE8FA7F}"/>
              </a:ext>
            </a:extLst>
          </p:cNvPr>
          <p:cNvGrpSpPr/>
          <p:nvPr/>
        </p:nvGrpSpPr>
        <p:grpSpPr>
          <a:xfrm>
            <a:off x="4735394" y="4729442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07F0B8-F87D-97D6-78EB-2941C706C5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5288E1C-E06F-66F1-5540-E8F162A7A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27D7E0-BFAC-3D0E-C81B-C8B34782E8F3}"/>
              </a:ext>
            </a:extLst>
          </p:cNvPr>
          <p:cNvGrpSpPr/>
          <p:nvPr/>
        </p:nvGrpSpPr>
        <p:grpSpPr>
          <a:xfrm>
            <a:off x="3106186" y="4951893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643B64-B54A-3C2D-7BA9-8D2D80508C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61F478F-31FD-1D2E-1132-FF8AF307D2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80E3EB4-4EE1-D463-0457-EAFD0B53D48B}"/>
              </a:ext>
            </a:extLst>
          </p:cNvPr>
          <p:cNvSpPr txBox="1"/>
          <p:nvPr/>
        </p:nvSpPr>
        <p:spPr>
          <a:xfrm>
            <a:off x="4124334" y="4969200"/>
            <a:ext cx="4167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2</a:t>
            </a:r>
            <a:r>
              <a:rPr lang="en-US" sz="1400" baseline="30000" dirty="0">
                <a:solidFill>
                  <a:srgbClr val="FFFF00"/>
                </a:solidFill>
              </a:rPr>
              <a:t>nd</a:t>
            </a:r>
            <a:r>
              <a:rPr lang="en-US" sz="1400" dirty="0">
                <a:solidFill>
                  <a:srgbClr val="FFFF00"/>
                </a:solidFill>
              </a:rPr>
              <a:t> Stage Motor has no mass from unburnt fuel</a:t>
            </a:r>
          </a:p>
        </p:txBody>
      </p:sp>
    </p:spTree>
    <p:extLst>
      <p:ext uri="{BB962C8B-B14F-4D97-AF65-F5344CB8AC3E}">
        <p14:creationId xmlns:p14="http://schemas.microsoft.com/office/powerpoint/2010/main" val="17889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3" grpId="0" animBg="1"/>
      <p:bldP spid="43" grpId="0" animBg="1"/>
      <p:bldP spid="5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98676-C85E-0371-FC9B-98E221635F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30" y="1288186"/>
            <a:ext cx="5726740" cy="54332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48DFCF-7043-308B-B5CC-9208BEBDE756}"/>
              </a:ext>
            </a:extLst>
          </p:cNvPr>
          <p:cNvGrpSpPr/>
          <p:nvPr/>
        </p:nvGrpSpPr>
        <p:grpSpPr>
          <a:xfrm>
            <a:off x="4183127" y="1261244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C1BC553-7CCD-4F78-3901-0BE2D91A4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076F99-9F01-CAA2-07B4-AC7921EE19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2B8900-DEC7-EC45-FD50-C16D0CC2F7E7}"/>
              </a:ext>
            </a:extLst>
          </p:cNvPr>
          <p:cNvGrpSpPr/>
          <p:nvPr/>
        </p:nvGrpSpPr>
        <p:grpSpPr>
          <a:xfrm>
            <a:off x="3848146" y="1472852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F63D01-A641-8AD1-0C3E-0B0BE9EDE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C5848-287C-7B78-72B4-5C303053790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F742CB-36FC-7DAE-F5D7-0E70E9D27DCA}"/>
              </a:ext>
            </a:extLst>
          </p:cNvPr>
          <p:cNvGrpSpPr/>
          <p:nvPr/>
        </p:nvGrpSpPr>
        <p:grpSpPr>
          <a:xfrm>
            <a:off x="4228469" y="1692018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35F7B3-2394-8522-5B62-296407F487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7833B9-A8ED-B2D3-904F-B64E2843C9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E3C1B-ED3B-02E2-36CB-3686F4CA142B}"/>
              </a:ext>
            </a:extLst>
          </p:cNvPr>
          <p:cNvSpPr/>
          <p:nvPr/>
        </p:nvSpPr>
        <p:spPr>
          <a:xfrm>
            <a:off x="2637402" y="1352551"/>
            <a:ext cx="143583" cy="200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754194-D9F5-9351-8AFF-2CEDE8E59142}"/>
              </a:ext>
            </a:extLst>
          </p:cNvPr>
          <p:cNvSpPr/>
          <p:nvPr/>
        </p:nvSpPr>
        <p:spPr>
          <a:xfrm>
            <a:off x="3958192" y="1777162"/>
            <a:ext cx="143583" cy="200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61F730-826A-F8F8-39D8-42153FE97BF1}"/>
              </a:ext>
            </a:extLst>
          </p:cNvPr>
          <p:cNvGrpSpPr/>
          <p:nvPr/>
        </p:nvGrpSpPr>
        <p:grpSpPr>
          <a:xfrm>
            <a:off x="4405152" y="1906912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524AAB-E338-DC33-D566-68B8F2979B7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FF5B11B-49BA-AB2C-1F5B-3F3155998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06F141-296A-3E3E-E3F5-387943CDB17B}"/>
              </a:ext>
            </a:extLst>
          </p:cNvPr>
          <p:cNvGrpSpPr/>
          <p:nvPr/>
        </p:nvGrpSpPr>
        <p:grpSpPr>
          <a:xfrm>
            <a:off x="5386668" y="2115730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303660-ECBF-F6B5-E3A0-4C5C8874D86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128F29D-34AA-0BE3-29B2-40329A9E5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0D8E0C-C403-D37C-D29F-75042371D1F4}"/>
                  </a:ext>
                </a:extLst>
              </p:cNvPr>
              <p:cNvSpPr txBox="1"/>
              <p:nvPr/>
            </p:nvSpPr>
            <p:spPr>
              <a:xfrm>
                <a:off x="6279345" y="2381962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0D8E0C-C403-D37C-D29F-75042371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345" y="2381962"/>
                <a:ext cx="832216" cy="276999"/>
              </a:xfrm>
              <a:prstGeom prst="rect">
                <a:avLst/>
              </a:prstGeom>
              <a:blipFill>
                <a:blip r:embed="rId4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33CF6ED3-1B4A-5B5F-6510-D55A38AB9444}"/>
              </a:ext>
            </a:extLst>
          </p:cNvPr>
          <p:cNvGrpSpPr/>
          <p:nvPr/>
        </p:nvGrpSpPr>
        <p:grpSpPr>
          <a:xfrm>
            <a:off x="5050094" y="2335796"/>
            <a:ext cx="1076632" cy="369332"/>
            <a:chOff x="2157212" y="5373058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BA41C2-F20A-D505-D819-E3610DE1718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132D595-CF51-258C-BB95-35973170D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C756EB-0859-FD18-3CF7-121BEDFE680B}"/>
              </a:ext>
            </a:extLst>
          </p:cNvPr>
          <p:cNvGrpSpPr/>
          <p:nvPr/>
        </p:nvGrpSpPr>
        <p:grpSpPr>
          <a:xfrm>
            <a:off x="2839672" y="2528019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5123C2-745C-374C-5148-79D5BE50FE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7E2756F-9BD7-2163-C51B-C652E0411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E5041E4-E21E-767B-EAAC-F9BFFEF5E9B2}"/>
                  </a:ext>
                </a:extLst>
              </p:cNvPr>
              <p:cNvSpPr txBox="1"/>
              <p:nvPr/>
            </p:nvSpPr>
            <p:spPr>
              <a:xfrm>
                <a:off x="3953661" y="2580579"/>
                <a:ext cx="688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E5041E4-E21E-767B-EAAC-F9BFFEF5E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61" y="2580579"/>
                <a:ext cx="688457" cy="276999"/>
              </a:xfrm>
              <a:prstGeom prst="rect">
                <a:avLst/>
              </a:prstGeom>
              <a:blipFill>
                <a:blip r:embed="rId5"/>
                <a:stretch>
                  <a:fillRect l="-4425" r="-619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FEA9E83A-1880-3708-F561-D8ACF7C04E69}"/>
              </a:ext>
            </a:extLst>
          </p:cNvPr>
          <p:cNvGrpSpPr/>
          <p:nvPr/>
        </p:nvGrpSpPr>
        <p:grpSpPr>
          <a:xfrm>
            <a:off x="3499224" y="2755643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142C4E2-6671-6C7A-4F89-AB77D0EAB03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844F653-2AD9-0BA0-9D08-D383C5BB0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F5EF74-28A9-8589-DD7B-D4348C815B6C}"/>
              </a:ext>
            </a:extLst>
          </p:cNvPr>
          <p:cNvSpPr txBox="1"/>
          <p:nvPr/>
        </p:nvSpPr>
        <p:spPr>
          <a:xfrm>
            <a:off x="5594740" y="1438611"/>
            <a:ext cx="1334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v = velocity</a:t>
            </a:r>
          </a:p>
          <a:p>
            <a:r>
              <a:rPr lang="en-US" sz="1400" dirty="0">
                <a:solidFill>
                  <a:srgbClr val="FFFF00"/>
                </a:solidFill>
              </a:rPr>
              <a:t>h = height (alt)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2B98A4-EF1F-C272-DB6C-CA778105EBE4}"/>
              </a:ext>
            </a:extLst>
          </p:cNvPr>
          <p:cNvSpPr/>
          <p:nvPr/>
        </p:nvSpPr>
        <p:spPr>
          <a:xfrm>
            <a:off x="4133940" y="1996160"/>
            <a:ext cx="143583" cy="200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1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55" grpId="0"/>
      <p:bldP spid="62" grpId="0"/>
      <p:bldP spid="66" grpId="0"/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98676-C85E-0371-FC9B-98E221635F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30" y="1288186"/>
            <a:ext cx="5726740" cy="5433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935B1D-6D74-FFA2-D179-FBB8F0CF1812}"/>
              </a:ext>
            </a:extLst>
          </p:cNvPr>
          <p:cNvGrpSpPr/>
          <p:nvPr/>
        </p:nvGrpSpPr>
        <p:grpSpPr>
          <a:xfrm>
            <a:off x="4901046" y="391036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C01A75F-25C3-F074-91C3-97A85A049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AC94DB-8139-89C2-E246-182502AC07C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C8A88A-8FBC-937A-B667-CA105E91F095}"/>
              </a:ext>
            </a:extLst>
          </p:cNvPr>
          <p:cNvGrpSpPr/>
          <p:nvPr/>
        </p:nvGrpSpPr>
        <p:grpSpPr>
          <a:xfrm>
            <a:off x="5055904" y="470425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0ADA00-B26D-4941-C0CD-640CF8F33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CF1BD3-7FB9-ADD2-A066-ED22C1EBF91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33317-3BAB-0AF6-979E-7AA8F47CA8F4}"/>
              </a:ext>
            </a:extLst>
          </p:cNvPr>
          <p:cNvGrpSpPr/>
          <p:nvPr/>
        </p:nvGrpSpPr>
        <p:grpSpPr>
          <a:xfrm>
            <a:off x="7402575" y="531059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AD88FB-BDCB-0A7A-66CD-146A808C07E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DEDE892-FB43-BE70-EAF4-1C9514EC0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533E4A-77CE-0607-EF1B-FB04A93CA76F}"/>
              </a:ext>
            </a:extLst>
          </p:cNvPr>
          <p:cNvGrpSpPr/>
          <p:nvPr/>
        </p:nvGrpSpPr>
        <p:grpSpPr>
          <a:xfrm>
            <a:off x="3298956" y="5623531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64A6DC-50F4-127B-5FA8-14B8E8623D3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9215E-7A90-030A-50A4-C205C4218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DBE1FC-3DEA-BA22-A4BC-DF9518C3F6AD}"/>
              </a:ext>
            </a:extLst>
          </p:cNvPr>
          <p:cNvGrpSpPr/>
          <p:nvPr/>
        </p:nvGrpSpPr>
        <p:grpSpPr>
          <a:xfrm>
            <a:off x="4984173" y="6259811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3A9D82-18D3-1DCD-98A4-E524931CFF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044099C-1AD7-4DCC-FD1F-6156D3FA9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960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1815C-748E-5F59-64C9-D09293F9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7CB754-5B9C-292A-4406-9CF479E034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81" y="1622026"/>
            <a:ext cx="7278438" cy="4347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C44A77-B2BD-6D89-8BE1-D552B62C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carbon14_decay.py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61A8F-C524-8AE5-E7C3-843EF3D8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82238D-FAAF-8873-4AAB-16985097BD19}"/>
              </a:ext>
            </a:extLst>
          </p:cNvPr>
          <p:cNvGrpSpPr/>
          <p:nvPr/>
        </p:nvGrpSpPr>
        <p:grpSpPr>
          <a:xfrm>
            <a:off x="5947580" y="170761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33E8506-0EBF-4130-FBEC-46CD1C839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3BD6EC-C0A6-264C-E1BA-862191F1C2B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514288-2A29-602F-C6D2-8FBCB0EA4DF5}"/>
              </a:ext>
            </a:extLst>
          </p:cNvPr>
          <p:cNvGrpSpPr/>
          <p:nvPr/>
        </p:nvGrpSpPr>
        <p:grpSpPr>
          <a:xfrm>
            <a:off x="8067368" y="2003323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4A5338D-2C12-3C7C-5C1F-800E5C567D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547045-315B-43A3-509C-D205C645D63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FB1585-8996-4E3E-DE6F-8669A5281CAE}"/>
              </a:ext>
            </a:extLst>
          </p:cNvPr>
          <p:cNvGrpSpPr/>
          <p:nvPr/>
        </p:nvGrpSpPr>
        <p:grpSpPr>
          <a:xfrm>
            <a:off x="4010300" y="2890074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5A8E4E-3A93-830E-E855-701FD8CDC2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911EA1-F98A-A724-5D82-3848AED8A4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1EE3D3-AEFF-F9D3-1F62-CA6E5B2F5AC6}"/>
              </a:ext>
            </a:extLst>
          </p:cNvPr>
          <p:cNvGrpSpPr/>
          <p:nvPr/>
        </p:nvGrpSpPr>
        <p:grpSpPr>
          <a:xfrm>
            <a:off x="4131433" y="3228292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DF9CFC-44B1-CBDF-739B-31001E0677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B5EA25-6EA2-C343-DE69-59E831484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659E998-0D7B-5649-A25A-2CC9ACA4B446}"/>
              </a:ext>
            </a:extLst>
          </p:cNvPr>
          <p:cNvGrpSpPr/>
          <p:nvPr/>
        </p:nvGrpSpPr>
        <p:grpSpPr>
          <a:xfrm>
            <a:off x="5785151" y="3492704"/>
            <a:ext cx="1068643" cy="369332"/>
            <a:chOff x="3647644" y="5359159"/>
            <a:chExt cx="1068643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9217B4-8291-7CFA-AA10-0FCF4A87C6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5CED27F-7E33-B721-8EDF-1BDA3F920D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EFEEDC-52BE-ECFE-D062-6C0D65E29CCE}"/>
                  </a:ext>
                </a:extLst>
              </p:cNvPr>
              <p:cNvSpPr txBox="1"/>
              <p:nvPr/>
            </p:nvSpPr>
            <p:spPr>
              <a:xfrm>
                <a:off x="5312603" y="299651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EFEEDC-52BE-ECFE-D062-6C0D65E29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603" y="2996513"/>
                <a:ext cx="2802370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F76E7E6-5AF3-1C67-8FFE-1D0011CAB604}"/>
              </a:ext>
            </a:extLst>
          </p:cNvPr>
          <p:cNvGrpSpPr/>
          <p:nvPr/>
        </p:nvGrpSpPr>
        <p:grpSpPr>
          <a:xfrm>
            <a:off x="2859454" y="4380567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954676-93C8-E428-72CF-10527BE237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74D7A28-E61F-23F7-2338-43FC3C5CFA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776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90723-6672-4924-C5EF-DAE453A31B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238" y="1545876"/>
            <a:ext cx="6009524" cy="429523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032B247-72E6-DE6B-7714-5C9A4450905A}"/>
              </a:ext>
            </a:extLst>
          </p:cNvPr>
          <p:cNvGrpSpPr/>
          <p:nvPr/>
        </p:nvGrpSpPr>
        <p:grpSpPr>
          <a:xfrm>
            <a:off x="4054650" y="205308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98C1E6D-964C-C944-DF73-0BF9E2CB9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21D56E-A6D6-217C-2E08-40A7B3BF8B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C0E2EA-6080-A77B-CB43-29C24D21BB47}"/>
              </a:ext>
            </a:extLst>
          </p:cNvPr>
          <p:cNvGrpSpPr/>
          <p:nvPr/>
        </p:nvGrpSpPr>
        <p:grpSpPr>
          <a:xfrm>
            <a:off x="7467426" y="2512721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1AEA8E-6A4F-E449-D96C-BCAF1B50D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45ADD8-695A-2365-8573-887AA2E50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828367-5F45-D5A2-8C3B-61D21DB4FF80}"/>
              </a:ext>
            </a:extLst>
          </p:cNvPr>
          <p:cNvGrpSpPr/>
          <p:nvPr/>
        </p:nvGrpSpPr>
        <p:grpSpPr>
          <a:xfrm>
            <a:off x="4054650" y="366254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C20783-EBD3-80A3-4AA4-0490E03935A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B9D7AC4-0567-6E27-D00D-E8F8A31E2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318304-DE46-FEB1-A584-9AB41793270A}"/>
              </a:ext>
            </a:extLst>
          </p:cNvPr>
          <p:cNvGrpSpPr/>
          <p:nvPr/>
        </p:nvGrpSpPr>
        <p:grpSpPr>
          <a:xfrm>
            <a:off x="7467426" y="4119753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44A968-F91C-1EC6-F020-D98DC51C53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229493-5FA3-9877-26F7-7F69C6195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DE2D82-1E5D-6A78-684F-F72BFC43EE84}"/>
              </a:ext>
            </a:extLst>
          </p:cNvPr>
          <p:cNvGrpSpPr/>
          <p:nvPr/>
        </p:nvGrpSpPr>
        <p:grpSpPr>
          <a:xfrm>
            <a:off x="3427423" y="5259452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ED1F86-5EB4-68ED-D823-984968A2839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2C70D1E-18D0-02E4-C965-21AF106DD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C04041-A22C-23BF-7179-772F6EA0B923}"/>
              </a:ext>
            </a:extLst>
          </p:cNvPr>
          <p:cNvSpPr/>
          <p:nvPr/>
        </p:nvSpPr>
        <p:spPr>
          <a:xfrm>
            <a:off x="3244640" y="2138988"/>
            <a:ext cx="693174" cy="213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94C1BD-56E6-24B5-F9FF-0ADABFADCDD1}"/>
              </a:ext>
            </a:extLst>
          </p:cNvPr>
          <p:cNvSpPr/>
          <p:nvPr/>
        </p:nvSpPr>
        <p:spPr>
          <a:xfrm>
            <a:off x="3244640" y="3740366"/>
            <a:ext cx="693174" cy="213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E3096-2CA0-21B4-5A9D-26D15527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15" y="1628497"/>
            <a:ext cx="8410969" cy="39116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A36801-05C3-FF42-266D-65CBD1CC799D}"/>
              </a:ext>
            </a:extLst>
          </p:cNvPr>
          <p:cNvCxnSpPr/>
          <p:nvPr/>
        </p:nvCxnSpPr>
        <p:spPr>
          <a:xfrm>
            <a:off x="2388020" y="4126136"/>
            <a:ext cx="0" cy="93707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E83A86-5B52-578E-24BD-E8339266C453}"/>
              </a:ext>
            </a:extLst>
          </p:cNvPr>
          <p:cNvCxnSpPr>
            <a:cxnSpLocks/>
          </p:cNvCxnSpPr>
          <p:nvPr/>
        </p:nvCxnSpPr>
        <p:spPr>
          <a:xfrm>
            <a:off x="3679150" y="2594882"/>
            <a:ext cx="0" cy="246832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4D07EE-FEFB-3A8A-0596-A25042B6E23F}"/>
              </a:ext>
            </a:extLst>
          </p:cNvPr>
          <p:cNvCxnSpPr>
            <a:cxnSpLocks/>
          </p:cNvCxnSpPr>
          <p:nvPr/>
        </p:nvCxnSpPr>
        <p:spPr>
          <a:xfrm flipV="1">
            <a:off x="1130300" y="4073236"/>
            <a:ext cx="1257720" cy="7876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A385FF-3209-5CAB-F65B-DC89967E4BC9}"/>
              </a:ext>
            </a:extLst>
          </p:cNvPr>
          <p:cNvCxnSpPr>
            <a:cxnSpLocks/>
          </p:cNvCxnSpPr>
          <p:nvPr/>
        </p:nvCxnSpPr>
        <p:spPr>
          <a:xfrm flipV="1">
            <a:off x="2388020" y="2561350"/>
            <a:ext cx="1291129" cy="15118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545FE6-940E-9D76-366A-EDC4AC5A0CFA}"/>
              </a:ext>
            </a:extLst>
          </p:cNvPr>
          <p:cNvSpPr txBox="1"/>
          <p:nvPr/>
        </p:nvSpPr>
        <p:spPr>
          <a:xfrm rot="19736683">
            <a:off x="1123716" y="4180969"/>
            <a:ext cx="11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Non-linear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5072E-D6D5-73A6-D8D6-7276BAD3DAFE}"/>
              </a:ext>
            </a:extLst>
          </p:cNvPr>
          <p:cNvSpPr txBox="1"/>
          <p:nvPr/>
        </p:nvSpPr>
        <p:spPr>
          <a:xfrm rot="18586509">
            <a:off x="2374072" y="3040904"/>
            <a:ext cx="11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Non-linear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3C198C-B12B-47E8-9926-F1942E832CA3}"/>
              </a:ext>
            </a:extLst>
          </p:cNvPr>
          <p:cNvCxnSpPr>
            <a:cxnSpLocks/>
          </p:cNvCxnSpPr>
          <p:nvPr/>
        </p:nvCxnSpPr>
        <p:spPr>
          <a:xfrm>
            <a:off x="3679150" y="2561350"/>
            <a:ext cx="638056" cy="110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4653CA-8672-7854-C62F-6BCF8E610282}"/>
              </a:ext>
            </a:extLst>
          </p:cNvPr>
          <p:cNvSpPr txBox="1"/>
          <p:nvPr/>
        </p:nvSpPr>
        <p:spPr>
          <a:xfrm rot="561500">
            <a:off x="3705058" y="2647299"/>
            <a:ext cx="754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B2097-4A44-9297-6B2D-3FD7B69F851D}"/>
              </a:ext>
            </a:extLst>
          </p:cNvPr>
          <p:cNvSpPr txBox="1"/>
          <p:nvPr/>
        </p:nvSpPr>
        <p:spPr>
          <a:xfrm>
            <a:off x="1550726" y="459994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20111-2CEB-9626-E6BF-01C189F44E56}"/>
              </a:ext>
            </a:extLst>
          </p:cNvPr>
          <p:cNvSpPr txBox="1"/>
          <p:nvPr/>
        </p:nvSpPr>
        <p:spPr>
          <a:xfrm>
            <a:off x="3103963" y="336541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070BA-504A-20CB-3D5B-F75EFFB32A5E}"/>
              </a:ext>
            </a:extLst>
          </p:cNvPr>
          <p:cNvSpPr txBox="1"/>
          <p:nvPr/>
        </p:nvSpPr>
        <p:spPr>
          <a:xfrm>
            <a:off x="3933748" y="280118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71AD0-1BAE-9E4C-EC97-53A7EC219BE1}"/>
              </a:ext>
            </a:extLst>
          </p:cNvPr>
          <p:cNvSpPr txBox="1"/>
          <p:nvPr/>
        </p:nvSpPr>
        <p:spPr>
          <a:xfrm>
            <a:off x="1150153" y="5626704"/>
            <a:ext cx="3168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Why is the slope </a:t>
            </a:r>
            <a:r>
              <a:rPr lang="en-US" i="1" dirty="0">
                <a:solidFill>
                  <a:srgbClr val="7030A0"/>
                </a:solidFill>
              </a:rPr>
              <a:t>greater</a:t>
            </a:r>
            <a:r>
              <a:rPr lang="en-US" dirty="0">
                <a:solidFill>
                  <a:srgbClr val="7030A0"/>
                </a:solidFill>
              </a:rPr>
              <a:t> in </a:t>
            </a:r>
            <a:r>
              <a:rPr lang="en-US" b="1" dirty="0">
                <a:solidFill>
                  <a:srgbClr val="7030A0"/>
                </a:solidFill>
              </a:rPr>
              <a:t>Phase 2 </a:t>
            </a:r>
            <a:r>
              <a:rPr lang="en-US" dirty="0">
                <a:solidFill>
                  <a:srgbClr val="7030A0"/>
                </a:solidFill>
              </a:rPr>
              <a:t>of the flight versus </a:t>
            </a:r>
            <a:r>
              <a:rPr lang="en-US" b="1" dirty="0">
                <a:solidFill>
                  <a:srgbClr val="7030A0"/>
                </a:solidFill>
              </a:rPr>
              <a:t>Phase 1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E9DD4-E911-5CBE-6AD1-85D848914569}"/>
              </a:ext>
            </a:extLst>
          </p:cNvPr>
          <p:cNvSpPr txBox="1"/>
          <p:nvPr/>
        </p:nvSpPr>
        <p:spPr>
          <a:xfrm>
            <a:off x="5354917" y="5626704"/>
            <a:ext cx="3168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Because of the </a:t>
            </a:r>
            <a:r>
              <a:rPr lang="en-US" b="1" dirty="0">
                <a:solidFill>
                  <a:srgbClr val="7030A0"/>
                </a:solidFill>
              </a:rPr>
              <a:t>non-linear</a:t>
            </a:r>
            <a:r>
              <a:rPr lang="en-US" dirty="0">
                <a:solidFill>
                  <a:srgbClr val="7030A0"/>
                </a:solidFill>
              </a:rPr>
              <a:t> jumps in thrust/impulse, no </a:t>
            </a:r>
            <a:r>
              <a:rPr lang="en-US" i="1" dirty="0">
                <a:solidFill>
                  <a:srgbClr val="7030A0"/>
                </a:solidFill>
              </a:rPr>
              <a:t>analytic</a:t>
            </a:r>
            <a:r>
              <a:rPr lang="en-US" dirty="0">
                <a:solidFill>
                  <a:srgbClr val="7030A0"/>
                </a:solidFill>
              </a:rPr>
              <a:t> solution </a:t>
            </a:r>
            <a:r>
              <a:rPr lang="en-US" u="sng" dirty="0">
                <a:solidFill>
                  <a:srgbClr val="7030A0"/>
                </a:solidFill>
              </a:rPr>
              <a:t>exists</a:t>
            </a:r>
          </a:p>
        </p:txBody>
      </p:sp>
    </p:spTree>
    <p:extLst>
      <p:ext uri="{BB962C8B-B14F-4D97-AF65-F5344CB8AC3E}">
        <p14:creationId xmlns:p14="http://schemas.microsoft.com/office/powerpoint/2010/main" val="124620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0" grpId="0"/>
      <p:bldP spid="2" grpId="0"/>
      <p:bldP spid="5" grpId="0"/>
      <p:bldP spid="6" grpId="0"/>
      <p:bldP spid="7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02</a:t>
            </a:r>
            <a:r>
              <a:rPr lang="en-US" sz="3200" dirty="0">
                <a:latin typeface="+mn-lt"/>
              </a:rPr>
              <a:t> – Goals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Part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3 of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coupled </a:t>
            </a:r>
            <a:r>
              <a:rPr lang="en-US" sz="2400" i="1" dirty="0"/>
              <a:t>non-linear</a:t>
            </a:r>
            <a:r>
              <a:rPr lang="en-US" sz="2400" dirty="0"/>
              <a:t> ODEs to model </a:t>
            </a:r>
            <a:r>
              <a:rPr lang="en-US" sz="2400" b="1" dirty="0">
                <a:solidFill>
                  <a:srgbClr val="00B050"/>
                </a:solidFill>
              </a:rPr>
              <a:t>predator-prey</a:t>
            </a:r>
            <a:r>
              <a:rPr lang="en-US" sz="2400" dirty="0"/>
              <a:t> dynamics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Visualize the </a:t>
            </a:r>
            <a:r>
              <a:rPr lang="en-US" sz="2400" b="1" dirty="0"/>
              <a:t>S-I-R</a:t>
            </a:r>
            <a:r>
              <a:rPr lang="en-US" sz="2400" dirty="0"/>
              <a:t> compartment model used in </a:t>
            </a:r>
            <a:r>
              <a:rPr lang="en-US" sz="2400" b="1" dirty="0">
                <a:solidFill>
                  <a:srgbClr val="FF0000"/>
                </a:solidFill>
              </a:rPr>
              <a:t>epidemiology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model the spread over time of infectious disease across a population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the </a:t>
            </a:r>
            <a:r>
              <a:rPr lang="en-US" sz="2400" b="1" dirty="0">
                <a:solidFill>
                  <a:srgbClr val="0070C0"/>
                </a:solidFill>
              </a:rPr>
              <a:t>electrostatic field</a:t>
            </a:r>
            <a:r>
              <a:rPr lang="en-US" sz="2400" dirty="0"/>
              <a:t> around the </a:t>
            </a:r>
            <a:r>
              <a:rPr lang="en-US" sz="2400" b="1" dirty="0"/>
              <a:t>charged parallel plates</a:t>
            </a:r>
            <a:r>
              <a:rPr lang="en-US" sz="2400" dirty="0"/>
              <a:t> inside a capacitor where the surrounding </a:t>
            </a:r>
            <a:r>
              <a:rPr lang="en-US" sz="2400" i="1" dirty="0"/>
              <a:t>walls</a:t>
            </a:r>
            <a:r>
              <a:rPr lang="en-US" sz="2400" dirty="0"/>
              <a:t> are </a:t>
            </a:r>
            <a:r>
              <a:rPr lang="en-US" sz="2400" u="sng" dirty="0"/>
              <a:t>conductors</a:t>
            </a:r>
            <a:r>
              <a:rPr lang="en-US" sz="2400" dirty="0"/>
              <a:t> (fixed potential) or </a:t>
            </a:r>
            <a:r>
              <a:rPr lang="en-US" sz="2400" u="sng" dirty="0"/>
              <a:t>insulators</a:t>
            </a:r>
            <a:r>
              <a:rPr lang="en-US" sz="2400" dirty="0"/>
              <a:t> (fixed charge)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Numerically estimate solutions to the </a:t>
            </a:r>
            <a:r>
              <a:rPr lang="en-US" sz="2000" b="1" dirty="0">
                <a:solidFill>
                  <a:srgbClr val="7030A0"/>
                </a:solidFill>
              </a:rPr>
              <a:t>Laplace</a:t>
            </a:r>
            <a:r>
              <a:rPr lang="en-US" sz="2000" dirty="0"/>
              <a:t> 2</a:t>
            </a:r>
            <a:r>
              <a:rPr lang="en-US" sz="2000" baseline="30000" dirty="0"/>
              <a:t>nd</a:t>
            </a:r>
            <a:r>
              <a:rPr lang="en-US" sz="2000" dirty="0"/>
              <a:t> order partial differential equation using both </a:t>
            </a:r>
            <a:r>
              <a:rPr lang="en-US" sz="2000" b="1" dirty="0">
                <a:solidFill>
                  <a:srgbClr val="00B050"/>
                </a:solidFill>
              </a:rPr>
              <a:t>Neumann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Dirichlet</a:t>
            </a:r>
            <a:r>
              <a:rPr lang="en-US" sz="2000" dirty="0"/>
              <a:t> </a:t>
            </a:r>
            <a:r>
              <a:rPr lang="en-US" sz="2000" u="sng" dirty="0"/>
              <a:t>boundary</a:t>
            </a:r>
            <a:r>
              <a:rPr lang="en-US" sz="2000" dirty="0"/>
              <a:t> conditions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a </a:t>
            </a:r>
            <a:r>
              <a:rPr lang="en-US" sz="2000" b="1" dirty="0"/>
              <a:t>convolution</a:t>
            </a:r>
            <a:r>
              <a:rPr lang="en-US" sz="2000" dirty="0"/>
              <a:t> </a:t>
            </a:r>
            <a:r>
              <a:rPr lang="en-US" sz="2000" b="1" dirty="0"/>
              <a:t>kernel</a:t>
            </a:r>
            <a:r>
              <a:rPr lang="en-US" sz="2000" dirty="0"/>
              <a:t> (a stencil) to perform </a:t>
            </a:r>
            <a:r>
              <a:rPr lang="en-US" sz="2000" b="1" dirty="0">
                <a:solidFill>
                  <a:srgbClr val="7030A0"/>
                </a:solidFill>
              </a:rPr>
              <a:t>Jacobi</a:t>
            </a:r>
            <a:r>
              <a:rPr lang="en-US" sz="2000" dirty="0"/>
              <a:t> relaxation over a </a:t>
            </a:r>
            <a:r>
              <a:rPr lang="en-US" sz="2000" b="1" dirty="0">
                <a:solidFill>
                  <a:srgbClr val="FF0000"/>
                </a:solidFill>
              </a:rPr>
              <a:t>discretized grid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9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Predator-Prey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C87B4-BB88-4574-ACD1-6EF6797F84DA}"/>
              </a:ext>
            </a:extLst>
          </p:cNvPr>
          <p:cNvSpPr/>
          <p:nvPr/>
        </p:nvSpPr>
        <p:spPr>
          <a:xfrm>
            <a:off x="1482280" y="1223778"/>
            <a:ext cx="617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https://en.wikipedia.org/wiki/Lotka-Volterra Equations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1734952" y="1729695"/>
            <a:ext cx="56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Visualize the </a:t>
            </a:r>
            <a:r>
              <a:rPr lang="en-US" b="1" dirty="0">
                <a:solidFill>
                  <a:srgbClr val="FF0000"/>
                </a:solidFill>
              </a:rPr>
              <a:t>Lotka-Volterra</a:t>
            </a:r>
            <a:r>
              <a:rPr lang="en-US" dirty="0"/>
              <a:t> differential equations</a:t>
            </a:r>
          </a:p>
          <a:p>
            <a:pPr algn="ctr"/>
            <a:r>
              <a:rPr lang="en-US" dirty="0"/>
              <a:t>with these characteristics &amp; initial conditions: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/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this model, at any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</a:t>
                </a:r>
                <a:r>
                  <a:rPr lang="en-US" b="1" dirty="0"/>
                  <a:t>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blipFill>
                <a:blip r:embed="rId5"/>
                <a:stretch>
                  <a:fillRect t="-3974" r="-11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7A849-805A-46B7-A531-73385C62EC31}"/>
              </a:ext>
            </a:extLst>
          </p:cNvPr>
          <p:cNvSpPr txBox="1"/>
          <p:nvPr/>
        </p:nvSpPr>
        <p:spPr>
          <a:xfrm>
            <a:off x="2754484" y="4751565"/>
            <a:ext cx="36350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solution to their system of </a:t>
            </a:r>
            <a:r>
              <a:rPr lang="en-US" u="sng" dirty="0"/>
              <a:t>coupled</a:t>
            </a:r>
            <a:r>
              <a:rPr lang="en-US" dirty="0"/>
              <a:t>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non-linear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differential equations can be numerically estimated using the </a:t>
            </a:r>
            <a:r>
              <a:rPr lang="en-US" b="1" dirty="0">
                <a:solidFill>
                  <a:srgbClr val="00B050"/>
                </a:solidFill>
              </a:rPr>
              <a:t>scicpy</a:t>
            </a:r>
            <a:r>
              <a:rPr lang="en-US" dirty="0"/>
              <a:t> </a:t>
            </a:r>
            <a:r>
              <a:rPr lang="en-US" b="1" dirty="0"/>
              <a:t>solve_ivp</a:t>
            </a:r>
            <a:r>
              <a:rPr lang="en-US" dirty="0"/>
              <a:t> function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1520-0817-42CA-936F-24E4806410D3}"/>
              </a:ext>
            </a:extLst>
          </p:cNvPr>
          <p:cNvGrpSpPr/>
          <p:nvPr/>
        </p:nvGrpSpPr>
        <p:grpSpPr>
          <a:xfrm>
            <a:off x="2922423" y="2535269"/>
            <a:ext cx="3299155" cy="786092"/>
            <a:chOff x="2911450" y="2772461"/>
            <a:chExt cx="3299155" cy="7860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8ABF5-04C7-46BC-A5C6-497C9C94A659}"/>
                </a:ext>
              </a:extLst>
            </p:cNvPr>
            <p:cNvGrpSpPr/>
            <p:nvPr/>
          </p:nvGrpSpPr>
          <p:grpSpPr>
            <a:xfrm>
              <a:off x="3016093" y="2838518"/>
              <a:ext cx="3111814" cy="653979"/>
              <a:chOff x="3016093" y="2840510"/>
              <a:chExt cx="3111814" cy="653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" t="-4444" r="-137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0" r="-2339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60D0-A85F-478F-903A-A8478FC9B5DD}"/>
                </a:ext>
              </a:extLst>
            </p:cNvPr>
            <p:cNvSpPr/>
            <p:nvPr/>
          </p:nvSpPr>
          <p:spPr>
            <a:xfrm>
              <a:off x="2911450" y="2772461"/>
              <a:ext cx="3299155" cy="78609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6EC5A-C39C-444E-9B05-99501AB7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22" y="275271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/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4EA8F-E316-FB16-BC42-FC7762388152}"/>
              </a:ext>
            </a:extLst>
          </p:cNvPr>
          <p:cNvSpPr txBox="1"/>
          <p:nvPr/>
        </p:nvSpPr>
        <p:spPr>
          <a:xfrm>
            <a:off x="961092" y="16073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1925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98FB1-D1A5-5251-52B1-B68E186BE825}"/>
              </a:ext>
            </a:extLst>
          </p:cNvPr>
          <p:cNvGrpSpPr/>
          <p:nvPr/>
        </p:nvGrpSpPr>
        <p:grpSpPr>
          <a:xfrm>
            <a:off x="557882" y="2308485"/>
            <a:ext cx="1459162" cy="1827685"/>
            <a:chOff x="548330" y="2308485"/>
            <a:chExt cx="1459162" cy="18276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F61BAF-77D6-4655-9004-1C4D326A9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332" t="4438" r="16691" b="18238"/>
            <a:stretch/>
          </p:blipFill>
          <p:spPr>
            <a:xfrm>
              <a:off x="719528" y="2308485"/>
              <a:ext cx="1116767" cy="14765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B127D5-D5EF-0508-2B6D-09744CD0A17E}"/>
                </a:ext>
              </a:extLst>
            </p:cNvPr>
            <p:cNvSpPr txBox="1"/>
            <p:nvPr/>
          </p:nvSpPr>
          <p:spPr>
            <a:xfrm>
              <a:off x="548330" y="3797616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Alfred Lotka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2960FB-D68F-9281-B177-1FA874E1AC64}"/>
              </a:ext>
            </a:extLst>
          </p:cNvPr>
          <p:cNvGrpSpPr/>
          <p:nvPr/>
        </p:nvGrpSpPr>
        <p:grpSpPr>
          <a:xfrm>
            <a:off x="557882" y="4553485"/>
            <a:ext cx="1459162" cy="1802866"/>
            <a:chOff x="567434" y="4553485"/>
            <a:chExt cx="1459162" cy="1802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A93DB-4B36-42D9-B1CE-23C6C9AB3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056" t="3292" r="10398" b="13590"/>
            <a:stretch/>
          </p:blipFill>
          <p:spPr>
            <a:xfrm>
              <a:off x="729756" y="4553485"/>
              <a:ext cx="1134518" cy="147624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1D970-F78C-CB70-B463-B3A0F63146DC}"/>
                </a:ext>
              </a:extLst>
            </p:cNvPr>
            <p:cNvSpPr txBox="1"/>
            <p:nvPr/>
          </p:nvSpPr>
          <p:spPr>
            <a:xfrm>
              <a:off x="567434" y="6017797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Vito Volterra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4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4F28-9A76-7972-59AB-29CAFE84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984C2-21A5-9ECF-5A40-5DBDAEE3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521082-2F9A-AFB0-B63F-834FF2BE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predator_prey.py</a:t>
            </a:r>
            <a:endParaRPr lang="en-US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B6790-B288-BE67-31B5-B53D8FF14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30" y="1600782"/>
            <a:ext cx="6702741" cy="15339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72AC19E-C8AF-C948-4F4D-E0789E43EEC7}"/>
              </a:ext>
            </a:extLst>
          </p:cNvPr>
          <p:cNvGrpSpPr/>
          <p:nvPr/>
        </p:nvGrpSpPr>
        <p:grpSpPr>
          <a:xfrm>
            <a:off x="1927784" y="3464700"/>
            <a:ext cx="5288433" cy="1394567"/>
            <a:chOff x="1390259" y="3312301"/>
            <a:chExt cx="5288433" cy="13945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DDA275-9CB0-6D70-4524-B58F7DEAAE7D}"/>
                    </a:ext>
                  </a:extLst>
                </p:cNvPr>
                <p:cNvSpPr txBox="1"/>
                <p:nvPr/>
              </p:nvSpPr>
              <p:spPr>
                <a:xfrm>
                  <a:off x="4084889" y="3312301"/>
                  <a:ext cx="2593803" cy="12003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n>
                        <a:solidFill>
                          <a:srgbClr val="0070C0"/>
                        </a:solidFill>
                      </a:ln>
                      <a:solidFill>
                        <a:srgbClr val="0070C0"/>
                      </a:solidFill>
                    </a:rPr>
                    <a:t>Prey</a:t>
                  </a:r>
                  <a:r>
                    <a:rPr lang="en-US" dirty="0"/>
                    <a:t> Birth Rate</a:t>
                  </a:r>
                </a:p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a14:m>
                  <a:r>
                    <a:rPr lang="en-US" dirty="0">
                      <a:ln>
                        <a:solidFill>
                          <a:srgbClr val="0070C0"/>
                        </a:solidFill>
                      </a:ln>
                      <a:solidFill>
                        <a:srgbClr val="0070C0"/>
                      </a:solidFill>
                    </a:rPr>
                    <a:t> Prey</a:t>
                  </a:r>
                  <a:r>
                    <a:rPr lang="en-US" dirty="0"/>
                    <a:t> Death Rate</a:t>
                  </a:r>
                  <a:endPara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</a:rPr>
                    <a:t>Pred</a:t>
                  </a:r>
                  <a:r>
                    <a:rPr lang="en-US" dirty="0"/>
                    <a:t> Birth Rate</a:t>
                  </a:r>
                </a:p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</a:rPr>
                    <a:t>Pred</a:t>
                  </a:r>
                  <a:r>
                    <a:rPr lang="en-US" dirty="0"/>
                    <a:t> Death Rate</a:t>
                  </a: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CDDA275-9CB0-6D70-4524-B58F7DEAAE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889" y="3312301"/>
                  <a:ext cx="2593803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451234-E249-8C3E-16B9-79F7FB2F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0259" y="3354290"/>
              <a:ext cx="2131595" cy="135257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5067888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42F02-1BCD-8180-2A24-4D44525DE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B3C695F-5CDB-169B-68FC-A58D0ECC7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predator_prey.py</a:t>
            </a:r>
            <a:endParaRPr lang="en-US" sz="32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B8E28-6A22-79EE-4E42-5EBF40144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86" y="1250562"/>
            <a:ext cx="7371428" cy="53238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2922E70-916A-CE65-1B58-70BCEB24C0F8}"/>
              </a:ext>
            </a:extLst>
          </p:cNvPr>
          <p:cNvGrpSpPr/>
          <p:nvPr/>
        </p:nvGrpSpPr>
        <p:grpSpPr>
          <a:xfrm>
            <a:off x="3797914" y="1418294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F25C6B1-8E07-0487-740D-B948C4429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2313E1-D516-08B1-E7C5-C759A15C808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78A2E3-1C1D-E793-5B92-D3B330273A5A}"/>
              </a:ext>
            </a:extLst>
          </p:cNvPr>
          <p:cNvGrpSpPr/>
          <p:nvPr/>
        </p:nvGrpSpPr>
        <p:grpSpPr>
          <a:xfrm>
            <a:off x="4491088" y="216935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472825F-65E2-D8E6-7506-103CE6303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932222-D0E5-791A-C455-52ABD403B6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2A9FA4-714B-828B-BFF3-EC591328990C}"/>
              </a:ext>
            </a:extLst>
          </p:cNvPr>
          <p:cNvGrpSpPr/>
          <p:nvPr/>
        </p:nvGrpSpPr>
        <p:grpSpPr>
          <a:xfrm>
            <a:off x="6356635" y="3244334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04FA2C-AD61-5543-23C3-C2378016D3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DF7402B-B31C-667A-D33D-BF74FB19A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AFDFEA-CA6A-689A-48B9-80F7E0084D8B}"/>
              </a:ext>
            </a:extLst>
          </p:cNvPr>
          <p:cNvGrpSpPr/>
          <p:nvPr/>
        </p:nvGrpSpPr>
        <p:grpSpPr>
          <a:xfrm>
            <a:off x="2919869" y="3937986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6414A1-18F3-49C9-EFB4-9881393390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65C8824-B8DE-96E1-E078-F0500097B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22CAC3-1B60-CDBC-2199-439D410E9B0B}"/>
              </a:ext>
            </a:extLst>
          </p:cNvPr>
          <p:cNvGrpSpPr/>
          <p:nvPr/>
        </p:nvGrpSpPr>
        <p:grpSpPr>
          <a:xfrm>
            <a:off x="2370170" y="4170778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C9D336-CDCE-EE8A-DA19-53D646508A0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B3CABA-64C9-F204-C30A-477A904F4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FBF439-BDB5-1577-2055-860E5EF159B3}"/>
              </a:ext>
            </a:extLst>
          </p:cNvPr>
          <p:cNvGrpSpPr/>
          <p:nvPr/>
        </p:nvGrpSpPr>
        <p:grpSpPr>
          <a:xfrm>
            <a:off x="5430457" y="438527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109AD8-0104-BFD3-9179-82988935AF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9FAD7F7-A964-4089-1B61-C8410E5E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09D354-3D52-123D-AACA-BB8FA3EA5E30}"/>
              </a:ext>
            </a:extLst>
          </p:cNvPr>
          <p:cNvGrpSpPr/>
          <p:nvPr/>
        </p:nvGrpSpPr>
        <p:grpSpPr>
          <a:xfrm>
            <a:off x="5689591" y="4607558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6912D0-17C0-43E3-0586-EFEA8E9824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AC8BEC-558A-454E-5498-FBF21B67A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4835A3-D8C3-7539-A339-EEBE10215D73}"/>
              </a:ext>
            </a:extLst>
          </p:cNvPr>
          <p:cNvGrpSpPr/>
          <p:nvPr/>
        </p:nvGrpSpPr>
        <p:grpSpPr>
          <a:xfrm>
            <a:off x="3328737" y="5398168"/>
            <a:ext cx="761667" cy="531874"/>
            <a:chOff x="2430594" y="5288268"/>
            <a:chExt cx="761667" cy="53187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7010EB-B748-8F74-138B-C49A4C4C0AE2}"/>
                </a:ext>
              </a:extLst>
            </p:cNvPr>
            <p:cNvSpPr txBox="1"/>
            <p:nvPr/>
          </p:nvSpPr>
          <p:spPr>
            <a:xfrm>
              <a:off x="2808803" y="545081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E3A874-518C-049E-D684-110AC7BC0B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0594" y="5288268"/>
              <a:ext cx="419792" cy="2568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FF510E-7E9F-438C-71C3-686D82A16921}"/>
              </a:ext>
            </a:extLst>
          </p:cNvPr>
          <p:cNvGrpSpPr/>
          <p:nvPr/>
        </p:nvGrpSpPr>
        <p:grpSpPr>
          <a:xfrm>
            <a:off x="2304184" y="5991093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A4678D-2B08-7157-BB97-2010B2A847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15AC435-509B-F6AA-5205-1601FC7A8E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2D14AF-08BA-96BB-1196-19E8E6C46084}"/>
              </a:ext>
            </a:extLst>
          </p:cNvPr>
          <p:cNvGrpSpPr/>
          <p:nvPr/>
        </p:nvGrpSpPr>
        <p:grpSpPr>
          <a:xfrm>
            <a:off x="5221218" y="621069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6CA652-3F77-68E7-B1D8-C91598EA03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38E55A1-90A6-AC4C-FB03-1B7FFDE06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785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4054C-3A8F-AC90-3CA4-AEA42877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23212AA-902B-66D6-631E-96DE913E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predator_prey.py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6CE7DB9-E47D-0200-FA77-74F55C5A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453BF-50E6-7620-941C-34D0D6DDD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7" y="1644261"/>
            <a:ext cx="7721765" cy="38902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F26591-2569-D76A-8B74-CF6817615E6A}"/>
              </a:ext>
            </a:extLst>
          </p:cNvPr>
          <p:cNvGrpSpPr/>
          <p:nvPr/>
        </p:nvGrpSpPr>
        <p:grpSpPr>
          <a:xfrm>
            <a:off x="8000944" y="199581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68F6BE2-4F1E-F56C-2C24-34B03AEC2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70A2B4-FC46-C1B6-E735-0D0C4C98EBE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6AA0F8F-C326-C907-F83C-2C09E78D0AD7}"/>
              </a:ext>
            </a:extLst>
          </p:cNvPr>
          <p:cNvGrpSpPr/>
          <p:nvPr/>
        </p:nvGrpSpPr>
        <p:grpSpPr>
          <a:xfrm>
            <a:off x="7664062" y="2274364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21424EE-6606-A53B-A426-C879C0B61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25EB77-7D70-9F2B-A4D1-B0CCF66E915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75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CF3EE-FABF-FA96-B5CF-958BAEE0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A7A45-A330-4B74-D4AE-2EAD3573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6864631-EB34-439A-84E2-51E80CEB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predator_prey.py</a:t>
            </a:r>
            <a:endParaRPr lang="en-US" sz="32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D75F9-7839-DE67-B5D3-A8839B0F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32" y="1352368"/>
            <a:ext cx="6737935" cy="5369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F4024C-49FE-F4DD-DBC1-8B2A20C6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468581"/>
            <a:ext cx="1594094" cy="1011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A945E31-EB48-5A71-AA49-83BBF3DE30BF}"/>
              </a:ext>
            </a:extLst>
          </p:cNvPr>
          <p:cNvSpPr/>
          <p:nvPr/>
        </p:nvSpPr>
        <p:spPr>
          <a:xfrm>
            <a:off x="5834149" y="4036922"/>
            <a:ext cx="2106818" cy="954233"/>
          </a:xfrm>
          <a:prstGeom prst="wedgeRoundRectCallout">
            <a:avLst>
              <a:gd name="adj1" fmla="val -68135"/>
              <a:gd name="adj2" fmla="val -114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B04933-5EFB-AB70-2D02-8333B60F40E6}"/>
              </a:ext>
            </a:extLst>
          </p:cNvPr>
          <p:cNvSpPr txBox="1"/>
          <p:nvPr/>
        </p:nvSpPr>
        <p:spPr>
          <a:xfrm>
            <a:off x="246600" y="1102697"/>
            <a:ext cx="235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These don’t seem </a:t>
            </a:r>
            <a:r>
              <a:rPr lang="en-US" sz="1400" i="1" dirty="0">
                <a:solidFill>
                  <a:srgbClr val="7030A0"/>
                </a:solidFill>
              </a:rPr>
              <a:t>wave-like</a:t>
            </a:r>
          </a:p>
        </p:txBody>
      </p:sp>
    </p:spTree>
    <p:extLst>
      <p:ext uri="{BB962C8B-B14F-4D97-AF65-F5344CB8AC3E}">
        <p14:creationId xmlns:p14="http://schemas.microsoft.com/office/powerpoint/2010/main" val="42284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78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2392735" y="1448036"/>
            <a:ext cx="570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the pioneering work of Hudson and Ross, the </a:t>
            </a:r>
            <a:r>
              <a:rPr lang="en-US" b="1" dirty="0">
                <a:solidFill>
                  <a:srgbClr val="0070C0"/>
                </a:solidFill>
              </a:rPr>
              <a:t>Kermack-McKendrick</a:t>
            </a:r>
            <a:r>
              <a:rPr lang="en-US" dirty="0"/>
              <a:t> (1933) </a:t>
            </a:r>
            <a:r>
              <a:rPr lang="en-US" b="1" dirty="0"/>
              <a:t>S-I-R</a:t>
            </a:r>
            <a:r>
              <a:rPr lang="en-US" dirty="0"/>
              <a:t> equations model the spread of infectious diseases throughout a population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/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seek the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Epidemiological Modeling</a:t>
            </a:r>
            <a:endParaRPr lang="en-US" sz="320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CC71-D148-478B-B5CB-F9A4155AD9A7}"/>
              </a:ext>
            </a:extLst>
          </p:cNvPr>
          <p:cNvGrpSpPr/>
          <p:nvPr/>
        </p:nvGrpSpPr>
        <p:grpSpPr>
          <a:xfrm>
            <a:off x="669046" y="4107587"/>
            <a:ext cx="1491834" cy="2178585"/>
            <a:chOff x="423255" y="1642072"/>
            <a:chExt cx="1491834" cy="2178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0AB2D-E464-401B-9638-AA0DDE96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63" y="1642072"/>
              <a:ext cx="1244419" cy="17704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423255" y="3512880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Ronald Ross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3DBE-FFDC-40FB-98AF-A8DD624D28EC}"/>
              </a:ext>
            </a:extLst>
          </p:cNvPr>
          <p:cNvGrpSpPr/>
          <p:nvPr/>
        </p:nvGrpSpPr>
        <p:grpSpPr>
          <a:xfrm>
            <a:off x="628650" y="1747217"/>
            <a:ext cx="1491834" cy="2081258"/>
            <a:chOff x="442584" y="4088498"/>
            <a:chExt cx="1491834" cy="2081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D6F43-FB12-4427-A888-6EE5629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12" y="4088498"/>
              <a:ext cx="1429179" cy="1773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442584" y="5861979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Hilda Hudson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/>
              <p:nvPr/>
            </p:nvSpPr>
            <p:spPr>
              <a:xfrm>
                <a:off x="2614753" y="2546121"/>
                <a:ext cx="30515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Susceptible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Infected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Recovered population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53" y="2546121"/>
                <a:ext cx="3051530" cy="1077218"/>
              </a:xfrm>
              <a:prstGeom prst="rect">
                <a:avLst/>
              </a:prstGeom>
              <a:blipFill>
                <a:blip r:embed="rId5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9D294-C12C-49B5-AE1A-AA24597B80A9}"/>
              </a:ext>
            </a:extLst>
          </p:cNvPr>
          <p:cNvGrpSpPr/>
          <p:nvPr/>
        </p:nvGrpSpPr>
        <p:grpSpPr>
          <a:xfrm>
            <a:off x="2990372" y="5226742"/>
            <a:ext cx="4507789" cy="525913"/>
            <a:chOff x="2763723" y="2453124"/>
            <a:chExt cx="450778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/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/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/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/>
              <p:nvPr/>
            </p:nvSpPr>
            <p:spPr>
              <a:xfrm>
                <a:off x="6002519" y="2723092"/>
                <a:ext cx="248150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19" y="2723092"/>
                <a:ext cx="2481503" cy="723275"/>
              </a:xfrm>
              <a:prstGeom prst="rect">
                <a:avLst/>
              </a:prstGeom>
              <a:blipFill>
                <a:blip r:embed="rId9"/>
                <a:stretch>
                  <a:fillRect l="-737" t="-5085" r="-1966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/>
              <p:nvPr/>
            </p:nvSpPr>
            <p:spPr>
              <a:xfrm>
                <a:off x="2392735" y="3811103"/>
                <a:ext cx="570306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 time progresses, the population changes from one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compartment</a:t>
                </a:r>
                <a:r>
                  <a:rPr lang="en-US" dirty="0"/>
                  <a:t> to the next: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Note:</a:t>
                </a:r>
                <a:r>
                  <a:rPr lang="en-US" dirty="0"/>
                  <a:t>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total</a:t>
                </a:r>
                <a:r>
                  <a:rPr lang="en-US" dirty="0"/>
                  <a:t> population in this model </a:t>
                </a:r>
                <a:r>
                  <a:rPr lang="en-US" u="sng" dirty="0"/>
                  <a:t>does not</a:t>
                </a:r>
                <a:r>
                  <a:rPr lang="en-US" dirty="0"/>
                  <a:t> change</a:t>
                </a:r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5" y="3811103"/>
                <a:ext cx="5703067" cy="1077218"/>
              </a:xfrm>
              <a:prstGeom prst="rect">
                <a:avLst/>
              </a:prstGeom>
              <a:blipFill>
                <a:blip r:embed="rId10"/>
                <a:stretch>
                  <a:fillRect l="-963" t="-2825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0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20" grpId="0"/>
      <p:bldP spid="23" grpId="0"/>
      <p:bldP spid="2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79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Epidemiological Modeling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/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/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/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EF79F-33BC-4067-8D02-97CDA7CF003E}"/>
              </a:ext>
            </a:extLst>
          </p:cNvPr>
          <p:cNvSpPr txBox="1"/>
          <p:nvPr/>
        </p:nvSpPr>
        <p:spPr>
          <a:xfrm>
            <a:off x="2495271" y="2112976"/>
            <a:ext cx="3898213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 people become infected, the </a:t>
            </a:r>
            <a:r>
              <a:rPr lang="en-US" b="1" dirty="0">
                <a:solidFill>
                  <a:srgbClr val="7030A0"/>
                </a:solidFill>
              </a:rPr>
              <a:t>susceptible</a:t>
            </a:r>
            <a:r>
              <a:rPr lang="en-US" dirty="0"/>
              <a:t> population </a:t>
            </a:r>
            <a:r>
              <a:rPr lang="en-US" b="1" dirty="0"/>
              <a:t>decreases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As more people are infected, the faster the disease is spread to the </a:t>
            </a:r>
            <a:r>
              <a:rPr lang="en-US" b="1" dirty="0">
                <a:solidFill>
                  <a:srgbClr val="7030A0"/>
                </a:solidFill>
              </a:rPr>
              <a:t>susceptible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518AD-2858-45F7-AC03-615AE29AD187}"/>
              </a:ext>
            </a:extLst>
          </p:cNvPr>
          <p:cNvGrpSpPr/>
          <p:nvPr/>
        </p:nvGrpSpPr>
        <p:grpSpPr>
          <a:xfrm>
            <a:off x="2762765" y="1394928"/>
            <a:ext cx="5137799" cy="369332"/>
            <a:chOff x="2762765" y="1270569"/>
            <a:chExt cx="513779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/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"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/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/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Having more susceptible people makes it easier for the </a:t>
                </a:r>
                <a:r>
                  <a:rPr lang="en-US" b="1" dirty="0">
                    <a:solidFill>
                      <a:srgbClr val="7030A0"/>
                    </a:solidFill>
                  </a:rPr>
                  <a:t>infection</a:t>
                </a:r>
                <a:r>
                  <a:rPr lang="en-US" dirty="0"/>
                  <a:t> to find a new host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Susceptible people become infected (</a:t>
                </a:r>
                <a:r>
                  <a:rPr lang="en-US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𝜷)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7030A0"/>
                    </a:solidFill>
                  </a:rPr>
                  <a:t>infected</a:t>
                </a:r>
                <a:r>
                  <a:rPr lang="en-US" dirty="0"/>
                  <a:t> people become recovered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blipFill>
                <a:blip r:embed="rId7"/>
                <a:stretch>
                  <a:fillRect l="-1161" t="-2703" r="-435" b="-6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B8F5968-9CC4-42D8-A5ED-C5643E3AE4B2}"/>
              </a:ext>
            </a:extLst>
          </p:cNvPr>
          <p:cNvSpPr txBox="1"/>
          <p:nvPr/>
        </p:nvSpPr>
        <p:spPr>
          <a:xfrm>
            <a:off x="2532956" y="5573167"/>
            <a:ext cx="3860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number of </a:t>
            </a:r>
            <a:r>
              <a:rPr lang="en-US" b="1" dirty="0">
                <a:solidFill>
                  <a:srgbClr val="7030A0"/>
                </a:solidFill>
              </a:rPr>
              <a:t>recovered</a:t>
            </a:r>
            <a:r>
              <a:rPr lang="en-US" dirty="0"/>
              <a:t> people </a:t>
            </a:r>
            <a:r>
              <a:rPr lang="en-US" b="1" dirty="0"/>
              <a:t>increases</a:t>
            </a:r>
            <a:r>
              <a:rPr lang="en-US" dirty="0"/>
              <a:t> over time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0558C39-0903-4CB9-A885-41A5ABFF308C}"/>
              </a:ext>
            </a:extLst>
          </p:cNvPr>
          <p:cNvCxnSpPr>
            <a:cxnSpLocks/>
          </p:cNvCxnSpPr>
          <p:nvPr/>
        </p:nvCxnSpPr>
        <p:spPr>
          <a:xfrm flipV="1">
            <a:off x="6269129" y="2751118"/>
            <a:ext cx="422243" cy="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0EB0DCB-7B10-4BE2-8CD7-87F71598049A}"/>
              </a:ext>
            </a:extLst>
          </p:cNvPr>
          <p:cNvCxnSpPr>
            <a:cxnSpLocks/>
          </p:cNvCxnSpPr>
          <p:nvPr/>
        </p:nvCxnSpPr>
        <p:spPr>
          <a:xfrm>
            <a:off x="6269128" y="4492700"/>
            <a:ext cx="422244" cy="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39190-3378-4203-85AE-4804D146CE1A}"/>
              </a:ext>
            </a:extLst>
          </p:cNvPr>
          <p:cNvCxnSpPr>
            <a:cxnSpLocks/>
          </p:cNvCxnSpPr>
          <p:nvPr/>
        </p:nvCxnSpPr>
        <p:spPr>
          <a:xfrm>
            <a:off x="6269129" y="5896333"/>
            <a:ext cx="422243" cy="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11B8D6-D464-417E-AB54-4919F921D34B}"/>
              </a:ext>
            </a:extLst>
          </p:cNvPr>
          <p:cNvGrpSpPr/>
          <p:nvPr/>
        </p:nvGrpSpPr>
        <p:grpSpPr>
          <a:xfrm>
            <a:off x="732839" y="4175727"/>
            <a:ext cx="1167308" cy="2363186"/>
            <a:chOff x="760303" y="1666480"/>
            <a:chExt cx="1167308" cy="2363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760303" y="3506446"/>
              <a:ext cx="1167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Anderson McKendrick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5B13BB-6E0A-427A-8BC8-AE4D0F85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303" y="1666480"/>
              <a:ext cx="1167308" cy="1828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1C20F8-12F5-41D4-8807-BE2CC3614FA4}"/>
              </a:ext>
            </a:extLst>
          </p:cNvPr>
          <p:cNvGrpSpPr/>
          <p:nvPr/>
        </p:nvGrpSpPr>
        <p:grpSpPr>
          <a:xfrm>
            <a:off x="740399" y="1684170"/>
            <a:ext cx="1152189" cy="2228295"/>
            <a:chOff x="767862" y="4273320"/>
            <a:chExt cx="1152189" cy="2228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767862" y="5978395"/>
              <a:ext cx="1152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William Kermack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B531045-C21A-4F4C-AAEF-517C3C44B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80"/>
            <a:stretch/>
          </p:blipFill>
          <p:spPr>
            <a:xfrm>
              <a:off x="767862" y="4273320"/>
              <a:ext cx="1152189" cy="168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32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5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87873-5C93-842A-A43B-E5FF1AD37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60A8-DB2D-E9E6-9AAE-68C02ED3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2FE07-0440-B22A-F94F-24EF4AC6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62FCF-FDC7-51AB-52C0-B5CD683415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43" y="1439198"/>
            <a:ext cx="6386513" cy="50536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16270-5602-DFF3-05D5-AD326BA15B41}"/>
              </a:ext>
            </a:extLst>
          </p:cNvPr>
          <p:cNvCxnSpPr>
            <a:cxnSpLocks/>
          </p:cNvCxnSpPr>
          <p:nvPr/>
        </p:nvCxnSpPr>
        <p:spPr>
          <a:xfrm>
            <a:off x="2101308" y="5706847"/>
            <a:ext cx="466144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0A0B32A-D4DC-B448-FACE-4837F0ED6E31}"/>
              </a:ext>
            </a:extLst>
          </p:cNvPr>
          <p:cNvSpPr txBox="1"/>
          <p:nvPr/>
        </p:nvSpPr>
        <p:spPr>
          <a:xfrm>
            <a:off x="628649" y="4185184"/>
            <a:ext cx="2124945" cy="120032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0.1%</a:t>
            </a:r>
            <a:r>
              <a:rPr lang="en-US" dirty="0">
                <a:solidFill>
                  <a:srgbClr val="0070C0"/>
                </a:solidFill>
              </a:rPr>
              <a:t> of the absorbed Carbon-14 must be present to be detectable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DFACCA78-F1BB-871A-5A28-77B30CED87C7}"/>
                  </a:ext>
                </a:extLst>
              </p:cNvPr>
              <p:cNvSpPr/>
              <p:nvPr/>
            </p:nvSpPr>
            <p:spPr>
              <a:xfrm>
                <a:off x="4667249" y="3595259"/>
                <a:ext cx="2145889" cy="1325562"/>
              </a:xfrm>
              <a:prstGeom prst="wedgeRectCallout">
                <a:avLst>
                  <a:gd name="adj1" fmla="val 47130"/>
                  <a:gd name="adj2" fmla="val 100136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Therefore, modern detectors can date items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that are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&lt;35,000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years</a:t>
                </a:r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DFACCA78-F1BB-871A-5A28-77B30CED8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49" y="3595259"/>
                <a:ext cx="2145889" cy="1325562"/>
              </a:xfrm>
              <a:prstGeom prst="wedgeRectCallout">
                <a:avLst>
                  <a:gd name="adj1" fmla="val 47130"/>
                  <a:gd name="adj2" fmla="val 100136"/>
                </a:avLst>
              </a:prstGeom>
              <a:blipFill>
                <a:blip r:embed="rId3"/>
                <a:stretch>
                  <a:fillRect l="-847" r="-226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9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A46A-5325-1B46-B943-5DF004937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8EF1E-9B1B-5E88-1E0F-C64F2E6B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8DB7E2-CD83-7BDD-6660-4764EBBD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CA93F8-83C4-470A-F0E1-DEA99D50AF31}"/>
                  </a:ext>
                </a:extLst>
              </p:cNvPr>
              <p:cNvSpPr txBox="1"/>
              <p:nvPr/>
            </p:nvSpPr>
            <p:spPr>
              <a:xfrm>
                <a:off x="2100496" y="1468581"/>
                <a:ext cx="24815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CA93F8-83C4-470A-F0E1-DEA99D50A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496" y="1468581"/>
                <a:ext cx="2481503" cy="369332"/>
              </a:xfrm>
              <a:prstGeom prst="rect">
                <a:avLst/>
              </a:prstGeom>
              <a:blipFill>
                <a:blip r:embed="rId3"/>
                <a:stretch>
                  <a:fillRect l="-737" t="-10000" r="-196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3FA67E-506C-6986-A2AC-B5EE1E9B790C}"/>
                  </a:ext>
                </a:extLst>
              </p:cNvPr>
              <p:cNvSpPr txBox="1"/>
              <p:nvPr/>
            </p:nvSpPr>
            <p:spPr>
              <a:xfrm>
                <a:off x="4682914" y="1468581"/>
                <a:ext cx="24815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3FA67E-506C-6986-A2AC-B5EE1E9B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914" y="1468581"/>
                <a:ext cx="2481503" cy="369332"/>
              </a:xfrm>
              <a:prstGeom prst="rect">
                <a:avLst/>
              </a:prstGeom>
              <a:blipFill>
                <a:blip r:embed="rId4"/>
                <a:stretch>
                  <a:fillRect t="-10000" r="-22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89E08-F410-A963-2757-343C04AB28F4}"/>
                  </a:ext>
                </a:extLst>
              </p:cNvPr>
              <p:cNvSpPr txBox="1"/>
              <p:nvPr/>
            </p:nvSpPr>
            <p:spPr>
              <a:xfrm>
                <a:off x="2239363" y="1968912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89E08-F410-A963-2757-343C04AB2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63" y="1968912"/>
                <a:ext cx="1168460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8FB7E9-B9FD-D5CA-34BE-33BF7A764BE0}"/>
                  </a:ext>
                </a:extLst>
              </p:cNvPr>
              <p:cNvSpPr txBox="1"/>
              <p:nvPr/>
            </p:nvSpPr>
            <p:spPr>
              <a:xfrm>
                <a:off x="4007757" y="1968912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8FB7E9-B9FD-D5CA-34BE-33BF7A764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57" y="1968912"/>
                <a:ext cx="1460656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185DE-7985-D72F-EEEF-B9701F1BAE6A}"/>
                  </a:ext>
                </a:extLst>
              </p:cNvPr>
              <p:cNvSpPr txBox="1"/>
              <p:nvPr/>
            </p:nvSpPr>
            <p:spPr>
              <a:xfrm>
                <a:off x="6068346" y="1968912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185DE-7985-D72F-EEEF-B9701F1B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346" y="1968912"/>
                <a:ext cx="878959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A4D8E05-9E55-0A4F-5B2D-C533012F4EB3}"/>
              </a:ext>
            </a:extLst>
          </p:cNvPr>
          <p:cNvSpPr/>
          <p:nvPr/>
        </p:nvSpPr>
        <p:spPr>
          <a:xfrm>
            <a:off x="5639446" y="1719160"/>
            <a:ext cx="205087" cy="26213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BE1C9-7C30-D246-A6A4-78D10F5D7C5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72475" y="2917729"/>
            <a:ext cx="4219048" cy="28709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4B54E4-3B5E-3D99-A11F-351C5495E47E}"/>
              </a:ext>
            </a:extLst>
          </p:cNvPr>
          <p:cNvGrpSpPr/>
          <p:nvPr/>
        </p:nvGrpSpPr>
        <p:grpSpPr>
          <a:xfrm>
            <a:off x="6650813" y="4299224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9383B29-7685-86C7-B440-062F2E535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D3C23-CDAC-0BF0-700E-5BA347281C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6E195-F0FA-A29E-15CD-8855AAEE4EEF}"/>
              </a:ext>
            </a:extLst>
          </p:cNvPr>
          <p:cNvSpPr/>
          <p:nvPr/>
        </p:nvSpPr>
        <p:spPr>
          <a:xfrm>
            <a:off x="2926122" y="4369217"/>
            <a:ext cx="498368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50B616-9E19-6DAE-6E7B-5EE1AFFD9014}"/>
              </a:ext>
            </a:extLst>
          </p:cNvPr>
          <p:cNvGrpSpPr/>
          <p:nvPr/>
        </p:nvGrpSpPr>
        <p:grpSpPr>
          <a:xfrm>
            <a:off x="5115705" y="4509978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4FFEE5-B5A7-7998-F011-5B8D3860B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D4EA4A-9ED0-AAF1-2CD2-60ACAC9B15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615F2D5-3E50-2C9E-429D-C7604FB20E4C}"/>
              </a:ext>
            </a:extLst>
          </p:cNvPr>
          <p:cNvSpPr/>
          <p:nvPr/>
        </p:nvSpPr>
        <p:spPr>
          <a:xfrm>
            <a:off x="3478572" y="4596405"/>
            <a:ext cx="174266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747E51-38A8-5572-CBE4-6BEA0E789023}"/>
              </a:ext>
            </a:extLst>
          </p:cNvPr>
          <p:cNvSpPr txBox="1"/>
          <p:nvPr/>
        </p:nvSpPr>
        <p:spPr>
          <a:xfrm>
            <a:off x="2934056" y="3963372"/>
            <a:ext cx="360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 does not appear in the RHS of any differential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6BFA42-7B75-18D1-961F-5DE3162FCA1B}"/>
              </a:ext>
            </a:extLst>
          </p:cNvPr>
          <p:cNvGrpSpPr/>
          <p:nvPr/>
        </p:nvGrpSpPr>
        <p:grpSpPr>
          <a:xfrm>
            <a:off x="4788534" y="4748114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213695-C256-FE91-8789-036DC52015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402EED2-4CF6-B530-A3CD-1F8741491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DF10F8-4128-C6C0-9D89-CA1D6C0D067D}"/>
              </a:ext>
            </a:extLst>
          </p:cNvPr>
          <p:cNvGrpSpPr/>
          <p:nvPr/>
        </p:nvGrpSpPr>
        <p:grpSpPr>
          <a:xfrm>
            <a:off x="5954544" y="498159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A229AE-D604-1D49-9251-1B0EE065A9C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B73C1C1-3800-2924-9278-39C6149C5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1FD2D1D-F1D6-6D77-369D-96099C0B577F}"/>
              </a:ext>
            </a:extLst>
          </p:cNvPr>
          <p:cNvSpPr/>
          <p:nvPr/>
        </p:nvSpPr>
        <p:spPr>
          <a:xfrm>
            <a:off x="3549466" y="5506967"/>
            <a:ext cx="1334477" cy="2339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2119CC-15DF-B094-5C80-A8AAC5C895B9}"/>
              </a:ext>
            </a:extLst>
          </p:cNvPr>
          <p:cNvSpPr/>
          <p:nvPr/>
        </p:nvSpPr>
        <p:spPr>
          <a:xfrm>
            <a:off x="5366555" y="4369217"/>
            <a:ext cx="442324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9DB4D4-8461-5E58-9FB6-0A9D9F5EE22B}"/>
              </a:ext>
            </a:extLst>
          </p:cNvPr>
          <p:cNvSpPr/>
          <p:nvPr/>
        </p:nvSpPr>
        <p:spPr>
          <a:xfrm>
            <a:off x="5941971" y="4369217"/>
            <a:ext cx="498368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A6BEA5-EA81-A4CA-6A83-FDDF0BEF278D}"/>
              </a:ext>
            </a:extLst>
          </p:cNvPr>
          <p:cNvGrpSpPr/>
          <p:nvPr/>
        </p:nvGrpSpPr>
        <p:grpSpPr>
          <a:xfrm>
            <a:off x="4419778" y="5202784"/>
            <a:ext cx="1068643" cy="369332"/>
            <a:chOff x="3647644" y="5359159"/>
            <a:chExt cx="1068643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238B2E-C7E3-6B0E-4255-267857CB1FC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1FA7BF7-50C0-3976-F72F-EB7622DAE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826C2F9-D63B-B508-A0C7-1C74936A5034}"/>
              </a:ext>
            </a:extLst>
          </p:cNvPr>
          <p:cNvGrpSpPr/>
          <p:nvPr/>
        </p:nvGrpSpPr>
        <p:grpSpPr>
          <a:xfrm>
            <a:off x="4979286" y="5444582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EFEF6A-CD83-51AB-A891-68AF5BCDBA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008270-F46D-BCCD-3172-8A2AA63BB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999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4" grpId="0" animBg="1"/>
      <p:bldP spid="25" grpId="0" animBg="1"/>
      <p:bldP spid="27" grpId="0"/>
      <p:bldP spid="41" grpId="0" animBg="1"/>
      <p:bldP spid="42" grpId="0" animBg="1"/>
      <p:bldP spid="5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9C858-303E-C201-E399-BDE4CE5974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76" y="1468581"/>
            <a:ext cx="5419048" cy="49238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1763BB1-6FB1-B9EA-A4FF-AB0D8C3F4297}"/>
              </a:ext>
            </a:extLst>
          </p:cNvPr>
          <p:cNvGrpSpPr/>
          <p:nvPr/>
        </p:nvGrpSpPr>
        <p:grpSpPr>
          <a:xfrm>
            <a:off x="4840586" y="192461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04EA7FF-AE4C-9419-1981-954D31194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641CFB-8CE9-7E1F-F631-F3E0908A1E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C972FB-C4EE-F76B-68F8-1D9BFD95D731}"/>
              </a:ext>
            </a:extLst>
          </p:cNvPr>
          <p:cNvGrpSpPr/>
          <p:nvPr/>
        </p:nvGrpSpPr>
        <p:grpSpPr>
          <a:xfrm>
            <a:off x="5378902" y="2626076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5F06649-CA74-D01A-6886-BD4B4A896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376151-84B3-4585-9BB2-AF3BFE79C52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3D5E3B-BEA1-34B8-D418-6CEA9A52ADE4}"/>
              </a:ext>
            </a:extLst>
          </p:cNvPr>
          <p:cNvGrpSpPr/>
          <p:nvPr/>
        </p:nvGrpSpPr>
        <p:grpSpPr>
          <a:xfrm>
            <a:off x="7092570" y="3520463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303199-6E88-868D-98D8-51120F53534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B32813-EA63-FEFF-6995-E19B9C697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4B7231-E3D7-EED8-27DE-53F681F5A8B2}"/>
                  </a:ext>
                </a:extLst>
              </p:cNvPr>
              <p:cNvSpPr txBox="1"/>
              <p:nvPr/>
            </p:nvSpPr>
            <p:spPr>
              <a:xfrm>
                <a:off x="4572000" y="3115258"/>
                <a:ext cx="2644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Recovery Rate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Infection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4B7231-E3D7-EED8-27DE-53F681F5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115258"/>
                <a:ext cx="2644959" cy="307777"/>
              </a:xfrm>
              <a:prstGeom prst="rect">
                <a:avLst/>
              </a:prstGeom>
              <a:blipFill>
                <a:blip r:embed="rId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6D12FF6-9F31-771A-CB55-3515AF4A6C40}"/>
              </a:ext>
            </a:extLst>
          </p:cNvPr>
          <p:cNvGrpSpPr/>
          <p:nvPr/>
        </p:nvGrpSpPr>
        <p:grpSpPr>
          <a:xfrm>
            <a:off x="4880757" y="2846915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064A68-BA54-54C2-44B0-804C07EDFEC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8DF01-70E4-186A-B086-FC806AA38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F4AFD6-C9CA-3C3E-D84D-5F7012901EF3}"/>
              </a:ext>
            </a:extLst>
          </p:cNvPr>
          <p:cNvGrpSpPr/>
          <p:nvPr/>
        </p:nvGrpSpPr>
        <p:grpSpPr>
          <a:xfrm>
            <a:off x="6540908" y="3768490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EA253A-73ED-23A5-0D3D-43CE8A6A46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3195336-97A6-AE8E-27F8-EC8BB8790D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9A3BC-17EC-5682-0AA9-36A71ED8E8CF}"/>
              </a:ext>
            </a:extLst>
          </p:cNvPr>
          <p:cNvGrpSpPr/>
          <p:nvPr/>
        </p:nvGrpSpPr>
        <p:grpSpPr>
          <a:xfrm>
            <a:off x="6540908" y="3983384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ED531B-8AF3-D3F7-7DFC-6DF46F0F06A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41B6CDD-5023-5C41-E8DA-B1D4953B1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A0A013-1AA1-DBFB-2F95-2810AA980B90}"/>
                  </a:ext>
                </a:extLst>
              </p:cNvPr>
              <p:cNvSpPr txBox="1"/>
              <p:nvPr/>
            </p:nvSpPr>
            <p:spPr>
              <a:xfrm>
                <a:off x="4572000" y="4308177"/>
                <a:ext cx="2644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Only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person is sick at the start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A0A013-1AA1-DBFB-2F95-2810AA98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08177"/>
                <a:ext cx="2644959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933713FE-9184-294C-1A78-2135175CB404}"/>
              </a:ext>
            </a:extLst>
          </p:cNvPr>
          <p:cNvGrpSpPr/>
          <p:nvPr/>
        </p:nvGrpSpPr>
        <p:grpSpPr>
          <a:xfrm>
            <a:off x="5953234" y="4915524"/>
            <a:ext cx="1076632" cy="369332"/>
            <a:chOff x="2157212" y="5373058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AE6120-56EB-9EE0-D572-710ABAC76219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495C25-F8DA-F044-1B46-712269B12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3804DA1-71E3-0816-B8E7-24A83804A608}"/>
              </a:ext>
            </a:extLst>
          </p:cNvPr>
          <p:cNvSpPr/>
          <p:nvPr/>
        </p:nvSpPr>
        <p:spPr>
          <a:xfrm>
            <a:off x="4655127" y="4980907"/>
            <a:ext cx="1081304" cy="2191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78DC56-5389-F3D0-C4F6-D195C93B965D}"/>
              </a:ext>
            </a:extLst>
          </p:cNvPr>
          <p:cNvGrpSpPr/>
          <p:nvPr/>
        </p:nvGrpSpPr>
        <p:grpSpPr>
          <a:xfrm>
            <a:off x="3805273" y="603817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0D4B1B-B583-BD45-23E6-FD0B60AC8A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1157033-7B41-3B42-67C6-F86689C1C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7334B14-350B-3334-A3EE-FC9DEE050810}"/>
              </a:ext>
            </a:extLst>
          </p:cNvPr>
          <p:cNvSpPr/>
          <p:nvPr/>
        </p:nvSpPr>
        <p:spPr>
          <a:xfrm>
            <a:off x="3294891" y="1999707"/>
            <a:ext cx="619648" cy="2191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7" grpId="0"/>
      <p:bldP spid="51" grpId="0" animBg="1"/>
      <p:bldP spid="5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78E1DD-4D3B-50C6-4AC7-8FECBAE1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90" y="2243285"/>
            <a:ext cx="5047619" cy="23714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D95C39-C8E3-9117-3D1E-ED5C9E788577}"/>
              </a:ext>
            </a:extLst>
          </p:cNvPr>
          <p:cNvGrpSpPr/>
          <p:nvPr/>
        </p:nvGrpSpPr>
        <p:grpSpPr>
          <a:xfrm>
            <a:off x="6019478" y="2695432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6B7EEC-0E88-B1A9-344E-89A62F583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07567-5E7D-1C24-0F61-DB2B1C2DF07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DC4F3-3700-8668-9DBE-141AF66B4A5A}"/>
              </a:ext>
            </a:extLst>
          </p:cNvPr>
          <p:cNvGrpSpPr/>
          <p:nvPr/>
        </p:nvGrpSpPr>
        <p:grpSpPr>
          <a:xfrm>
            <a:off x="5777581" y="291788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CC02085-41C2-F30B-6D30-1F0DA5CD3C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50396D-52AE-BA48-74FA-D6CC448DE7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69B116-6923-F0A0-C000-E3629AADE8E6}"/>
              </a:ext>
            </a:extLst>
          </p:cNvPr>
          <p:cNvGrpSpPr/>
          <p:nvPr/>
        </p:nvGrpSpPr>
        <p:grpSpPr>
          <a:xfrm>
            <a:off x="5823355" y="3156613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7120A-8EB5-2DF2-682D-808F59A6F0B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897BC3-6CAC-8FC9-1498-4E39191C1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5E2C97F-BC84-A6F7-5F5A-975C2E5FA811}"/>
              </a:ext>
            </a:extLst>
          </p:cNvPr>
          <p:cNvSpPr/>
          <p:nvPr/>
        </p:nvSpPr>
        <p:spPr>
          <a:xfrm>
            <a:off x="3226850" y="2785333"/>
            <a:ext cx="139570" cy="6555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3DA65-AC37-084B-6DB4-18E384FA1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7BE1A33-762D-4931-8A67-4D8EAA841094}"/>
              </a:ext>
            </a:extLst>
          </p:cNvPr>
          <p:cNvSpPr/>
          <p:nvPr/>
        </p:nvSpPr>
        <p:spPr>
          <a:xfrm>
            <a:off x="7185092" y="4886792"/>
            <a:ext cx="1588613" cy="954233"/>
          </a:xfrm>
          <a:prstGeom prst="wedgeRoundRectCallout">
            <a:avLst>
              <a:gd name="adj1" fmla="val -127400"/>
              <a:gd name="adj2" fmla="val -113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</a:t>
            </a:r>
            <a:r>
              <a:rPr lang="en-US" b="1" u="sng" dirty="0"/>
              <a:t>story</a:t>
            </a:r>
            <a:r>
              <a:rPr lang="en-US" b="1" dirty="0"/>
              <a:t>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42557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91A4BF-AB88-6B62-BB02-3E99C46F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" y="1560086"/>
            <a:ext cx="5663089" cy="424731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84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B46B60-B7FC-4EF8-8703-EBC8C929858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S-I-R Model Epidemiology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A569-4BC9-42D7-A376-5DB2BA8532D8}"/>
              </a:ext>
            </a:extLst>
          </p:cNvPr>
          <p:cNvSpPr txBox="1"/>
          <p:nvPr/>
        </p:nvSpPr>
        <p:spPr>
          <a:xfrm>
            <a:off x="5235677" y="1560086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infected</a:t>
            </a:r>
            <a:r>
              <a:rPr lang="en-US" sz="2000" dirty="0"/>
              <a:t> population will fall </a:t>
            </a:r>
            <a:r>
              <a:rPr lang="en-US" sz="2000" i="1" dirty="0"/>
              <a:t>more slowly</a:t>
            </a:r>
            <a:r>
              <a:rPr lang="en-US" sz="2000" dirty="0"/>
              <a:t> than it rises, hence it takes </a:t>
            </a:r>
            <a:r>
              <a:rPr lang="en-US" sz="2000" b="1" dirty="0"/>
              <a:t>much</a:t>
            </a:r>
            <a:r>
              <a:rPr lang="en-US" sz="2000" dirty="0"/>
              <a:t> </a:t>
            </a:r>
            <a:r>
              <a:rPr lang="en-US" sz="2000" b="1" dirty="0"/>
              <a:t>longer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00B050"/>
                </a:solidFill>
              </a:rPr>
              <a:t>rid</a:t>
            </a:r>
            <a:r>
              <a:rPr lang="en-US" sz="2000" dirty="0"/>
              <a:t> a population of an infection than it takes for the </a:t>
            </a:r>
            <a:r>
              <a:rPr lang="en-US" sz="2000" u="sng" dirty="0"/>
              <a:t>initial</a:t>
            </a:r>
            <a:r>
              <a:rPr lang="en-US" sz="2000" dirty="0"/>
              <a:t> infection to spread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percentage of people will remain </a:t>
            </a:r>
            <a:r>
              <a:rPr lang="en-US" sz="2000" b="1" dirty="0">
                <a:solidFill>
                  <a:srgbClr val="0070C0"/>
                </a:solidFill>
              </a:rPr>
              <a:t>susceptible</a:t>
            </a:r>
            <a:r>
              <a:rPr lang="en-US" sz="2000" dirty="0"/>
              <a:t> for a </a:t>
            </a:r>
            <a:r>
              <a:rPr lang="en-US" sz="2000" b="1" dirty="0"/>
              <a:t>very long time</a:t>
            </a:r>
            <a:r>
              <a:rPr lang="en-US" sz="2000" dirty="0"/>
              <a:t> - hence the need for an </a:t>
            </a:r>
            <a:r>
              <a:rPr lang="en-US" sz="2000" i="1" dirty="0"/>
              <a:t>ongoing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vaccination</a:t>
            </a:r>
            <a:r>
              <a:rPr lang="en-US" sz="2000" dirty="0"/>
              <a:t> program – think about smallpox, polio, etc.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B10C49-CC1B-12E6-97E8-88613655C976}"/>
              </a:ext>
            </a:extLst>
          </p:cNvPr>
          <p:cNvCxnSpPr/>
          <p:nvPr/>
        </p:nvCxnSpPr>
        <p:spPr>
          <a:xfrm flipH="1">
            <a:off x="2932126" y="2735643"/>
            <a:ext cx="2546717" cy="179101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5AC0AC-89DD-EECE-E99A-28543D03F202}"/>
              </a:ext>
            </a:extLst>
          </p:cNvPr>
          <p:cNvCxnSpPr>
            <a:cxnSpLocks/>
          </p:cNvCxnSpPr>
          <p:nvPr/>
        </p:nvCxnSpPr>
        <p:spPr>
          <a:xfrm flipH="1">
            <a:off x="5010307" y="4367960"/>
            <a:ext cx="468536" cy="60456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6E40BB-91F1-CF65-2C8D-061D1322778F}"/>
              </a:ext>
            </a:extLst>
          </p:cNvPr>
          <p:cNvSpPr txBox="1"/>
          <p:nvPr/>
        </p:nvSpPr>
        <p:spPr>
          <a:xfrm>
            <a:off x="331380" y="5892582"/>
            <a:ext cx="520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 first made these slides in </a:t>
            </a:r>
            <a:r>
              <a:rPr lang="en-US" b="1" dirty="0">
                <a:solidFill>
                  <a:srgbClr val="7030A0"/>
                </a:solidFill>
              </a:rPr>
              <a:t>2016</a:t>
            </a:r>
            <a:r>
              <a:rPr lang="en-US" dirty="0">
                <a:solidFill>
                  <a:srgbClr val="7030A0"/>
                </a:solidFill>
              </a:rPr>
              <a:t> – before </a:t>
            </a:r>
            <a:r>
              <a:rPr lang="en-US" b="1" dirty="0">
                <a:solidFill>
                  <a:srgbClr val="7030A0"/>
                </a:solidFill>
              </a:rPr>
              <a:t>COVID-19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7030A0"/>
              </a:solidFill>
            </a:endParaRPr>
          </a:p>
          <a:p>
            <a:pPr algn="ctr"/>
            <a:r>
              <a:rPr lang="en-US" dirty="0">
                <a:solidFill>
                  <a:srgbClr val="7030A0"/>
                </a:solidFill>
              </a:rPr>
              <a:t>Mathematics doesn’t care about your politics</a:t>
            </a:r>
          </a:p>
        </p:txBody>
      </p:sp>
    </p:spTree>
    <p:extLst>
      <p:ext uri="{BB962C8B-B14F-4D97-AF65-F5344CB8AC3E}">
        <p14:creationId xmlns:p14="http://schemas.microsoft.com/office/powerpoint/2010/main" val="28765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F6EAB-A974-D91B-B848-6EAB1582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51" y="1621755"/>
            <a:ext cx="6559498" cy="45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148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58776-0CDC-128B-9A9F-E711BA42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44" y="2283204"/>
            <a:ext cx="6030506" cy="22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280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88570" y="1140635"/>
            <a:ext cx="7386712" cy="2760064"/>
            <a:chOff x="788570" y="1140635"/>
            <a:chExt cx="7386712" cy="27600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70" y="1170631"/>
              <a:ext cx="2602430" cy="204523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252638" y="1140635"/>
              <a:ext cx="3488551" cy="2482168"/>
              <a:chOff x="751699" y="954259"/>
              <a:chExt cx="3488551" cy="248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7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𝐶𝑜𝑢𝑙𝑜𝑚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𝑜𝑢𝑙𝑜𝑚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𝐿𝑎𝑤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/>
                    <a:t> Electric charge</a:t>
                  </a:r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600" dirty="0"/>
                    <a:t>Permittivity of free space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r="-1730" b="-88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5506250" y="4189644"/>
            <a:ext cx="3076440" cy="1921881"/>
            <a:chOff x="5506250" y="4189644"/>
            <a:chExt cx="3076440" cy="192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blipFill>
                  <a:blip r:embed="rId1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dirty="0"/>
                    <a:t> as reference point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/>
          <p:cNvCxnSpPr/>
          <p:nvPr/>
        </p:nvCxnSpPr>
        <p:spPr>
          <a:xfrm flipH="1">
            <a:off x="4645742" y="3529962"/>
            <a:ext cx="1343590" cy="20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42150" y="3965614"/>
            <a:ext cx="4371679" cy="2390737"/>
            <a:chOff x="642150" y="3965614"/>
            <a:chExt cx="4371679" cy="2390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374744" y="3965614"/>
              <a:ext cx="30463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Electric</a:t>
              </a:r>
              <a:r>
                <a:rPr lang="en-US" sz="1600" dirty="0"/>
                <a:t> </a:t>
              </a:r>
              <a:r>
                <a:rPr lang="en-US" sz="16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Potential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(Voltage)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2150" y="4682999"/>
              <a:ext cx="1707614" cy="1673352"/>
              <a:chOff x="2246179" y="1899592"/>
              <a:chExt cx="1399680" cy="13716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66219" y="2219632"/>
                <a:ext cx="731520" cy="7315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6179" y="1899592"/>
                <a:ext cx="1371600" cy="1371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28349" y="2558512"/>
                <a:ext cx="414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7773" y="2049759"/>
                <a:ext cx="359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q2</a:t>
                </a:r>
              </a:p>
            </p:txBody>
          </p:sp>
          <p:cxnSp>
            <p:nvCxnSpPr>
              <p:cNvPr id="34" name="Straight Arrow Connector 33"/>
              <p:cNvCxnSpPr>
                <a:stCxn id="28" idx="7"/>
                <a:endCxn id="31" idx="7"/>
              </p:cNvCxnSpPr>
              <p:nvPr/>
            </p:nvCxnSpPr>
            <p:spPr>
              <a:xfrm flipV="1">
                <a:off x="3190610" y="2100458"/>
                <a:ext cx="226303" cy="2263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203145" y="2188261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46755" y="1961958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09119" y="2558512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165621" y="230390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94053" y="206994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/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/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blipFill>
                <a:blip r:embed="rId17"/>
                <a:stretch>
                  <a:fillRect l="-410" r="-41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FB7056C-650F-4FE4-80B1-8C8367B6F635}"/>
              </a:ext>
            </a:extLst>
          </p:cNvPr>
          <p:cNvSpPr/>
          <p:nvPr/>
        </p:nvSpPr>
        <p:spPr>
          <a:xfrm>
            <a:off x="4763373" y="5965902"/>
            <a:ext cx="723030" cy="621196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589A5C-9145-4CD1-9868-7C40E21954BF}"/>
              </a:ext>
            </a:extLst>
          </p:cNvPr>
          <p:cNvSpPr/>
          <p:nvPr/>
        </p:nvSpPr>
        <p:spPr>
          <a:xfrm>
            <a:off x="6861878" y="4181049"/>
            <a:ext cx="907377" cy="674161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AA1D4-89B1-4634-B1B5-774ADE65E0D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V="1">
            <a:off x="5486403" y="4181049"/>
            <a:ext cx="1829164" cy="2095451"/>
          </a:xfrm>
          <a:prstGeom prst="bentConnector4">
            <a:avLst>
              <a:gd name="adj1" fmla="val 181169"/>
              <a:gd name="adj2" fmla="val 11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55E4EA6-81FB-4241-B1D3-17630B93954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Electrostatic Fields</a:t>
            </a:r>
          </a:p>
        </p:txBody>
      </p:sp>
    </p:spTree>
    <p:extLst>
      <p:ext uri="{BB962C8B-B14F-4D97-AF65-F5344CB8AC3E}">
        <p14:creationId xmlns:p14="http://schemas.microsoft.com/office/powerpoint/2010/main" val="27412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12" grpId="0" animBg="1"/>
      <p:bldP spid="4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Electric Field Potential Between Charges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2E96-B762-3E2F-7A44-10D1CB2E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62"/>
          <a:stretch/>
        </p:blipFill>
        <p:spPr>
          <a:xfrm>
            <a:off x="1043657" y="1981200"/>
            <a:ext cx="3317376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B10CBC-3C99-DBE6-A7A7-1DD31CA12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39"/>
          <a:stretch/>
        </p:blipFill>
        <p:spPr>
          <a:xfrm>
            <a:off x="4995823" y="1981200"/>
            <a:ext cx="3051621" cy="289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97D466-060E-4FDA-7098-BD0204F60EA1}"/>
              </a:ext>
            </a:extLst>
          </p:cNvPr>
          <p:cNvSpPr txBox="1"/>
          <p:nvPr/>
        </p:nvSpPr>
        <p:spPr>
          <a:xfrm>
            <a:off x="1216682" y="4982645"/>
            <a:ext cx="24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 </a:t>
            </a:r>
            <a:r>
              <a:rPr lang="en-US" i="1" dirty="0"/>
              <a:t>Potential</a:t>
            </a:r>
            <a:r>
              <a:rPr lang="en-US" dirty="0"/>
              <a:t> (V)</a:t>
            </a:r>
          </a:p>
          <a:p>
            <a:pPr algn="ctr"/>
            <a:r>
              <a:rPr lang="en-US" dirty="0"/>
              <a:t>A </a:t>
            </a:r>
            <a:r>
              <a:rPr lang="en-US" b="1" dirty="0"/>
              <a:t>scalar</a:t>
            </a:r>
            <a:r>
              <a:rPr lang="en-US" dirty="0"/>
              <a:t> field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B973A-A81A-1090-A893-62F948F85028}"/>
              </a:ext>
            </a:extLst>
          </p:cNvPr>
          <p:cNvSpPr txBox="1"/>
          <p:nvPr/>
        </p:nvSpPr>
        <p:spPr>
          <a:xfrm>
            <a:off x="5381862" y="4982645"/>
            <a:ext cx="24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 Field (V/m)</a:t>
            </a:r>
          </a:p>
          <a:p>
            <a:pPr algn="ctr"/>
            <a:r>
              <a:rPr lang="en-US" dirty="0"/>
              <a:t>A </a:t>
            </a:r>
            <a:r>
              <a:rPr lang="en-US" b="1" dirty="0"/>
              <a:t>vector</a:t>
            </a:r>
            <a:r>
              <a:rPr lang="en-US" dirty="0"/>
              <a:t> field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8D238-5190-D3DE-07C1-36200A14B18B}"/>
              </a:ext>
            </a:extLst>
          </p:cNvPr>
          <p:cNvGrpSpPr/>
          <p:nvPr/>
        </p:nvGrpSpPr>
        <p:grpSpPr>
          <a:xfrm>
            <a:off x="3650044" y="5123663"/>
            <a:ext cx="1731818" cy="369332"/>
            <a:chOff x="3650044" y="5123663"/>
            <a:chExt cx="1731818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0CCC3C-8B8E-2CF9-5767-BF2853A8FE0D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650044" y="5305811"/>
              <a:ext cx="173181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A40C8B-8747-7E9E-2E8F-EA5469256062}"/>
                </a:ext>
              </a:extLst>
            </p:cNvPr>
            <p:cNvSpPr txBox="1"/>
            <p:nvPr/>
          </p:nvSpPr>
          <p:spPr>
            <a:xfrm>
              <a:off x="4262162" y="5123663"/>
              <a:ext cx="4080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3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366B5B-99B8-F644-CDBA-27251F167E31}"/>
                  </a:ext>
                </a:extLst>
              </p:cNvPr>
              <p:cNvSpPr txBox="1"/>
              <p:nvPr/>
            </p:nvSpPr>
            <p:spPr>
              <a:xfrm>
                <a:off x="1533874" y="2561722"/>
                <a:ext cx="1131848" cy="457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ϵ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366B5B-99B8-F644-CDBA-27251F167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874" y="2561722"/>
                <a:ext cx="1131848" cy="457113"/>
              </a:xfrm>
              <a:prstGeom prst="rect">
                <a:avLst/>
              </a:prstGeom>
              <a:blipFill>
                <a:blip r:embed="rId2"/>
                <a:stretch>
                  <a:fillRect l="-8108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27443C1-8A74-DF44-1373-D24240E10C57}"/>
              </a:ext>
            </a:extLst>
          </p:cNvPr>
          <p:cNvSpPr txBox="1"/>
          <p:nvPr/>
        </p:nvSpPr>
        <p:spPr>
          <a:xfrm>
            <a:off x="4090875" y="230569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Gauss's Law for Electric Fields </a:t>
            </a:r>
            <a:r>
              <a:rPr lang="en-US" dirty="0"/>
              <a:t>– Electric fields diverge from positive charges and converge on negative charges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77E76D-E360-4107-06F2-AC17C61B3079}"/>
              </a:ext>
            </a:extLst>
          </p:cNvPr>
          <p:cNvGrpSpPr/>
          <p:nvPr/>
        </p:nvGrpSpPr>
        <p:grpSpPr>
          <a:xfrm>
            <a:off x="802526" y="1564354"/>
            <a:ext cx="7538948" cy="584775"/>
            <a:chOff x="438127" y="1564354"/>
            <a:chExt cx="7538948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FB253B-4483-B1BB-DC30-84A829CBB297}"/>
                    </a:ext>
                  </a:extLst>
                </p:cNvPr>
                <p:cNvSpPr txBox="1"/>
                <p:nvPr/>
              </p:nvSpPr>
              <p:spPr>
                <a:xfrm>
                  <a:off x="438127" y="1564354"/>
                  <a:ext cx="20810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gradient (del) operator (nabla)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FB253B-4483-B1BB-DC30-84A829CBB2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27" y="1564354"/>
                  <a:ext cx="2081097" cy="584775"/>
                </a:xfrm>
                <a:prstGeom prst="rect">
                  <a:avLst/>
                </a:prstGeom>
                <a:blipFill>
                  <a:blip r:embed="rId3"/>
                  <a:stretch>
                    <a:fillRect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AF00A7-756D-534A-1C1B-8CAE35CD260F}"/>
                    </a:ext>
                  </a:extLst>
                </p:cNvPr>
                <p:cNvSpPr txBox="1"/>
                <p:nvPr/>
              </p:nvSpPr>
              <p:spPr>
                <a:xfrm>
                  <a:off x="2888353" y="1687464"/>
                  <a:ext cx="201499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charge density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AF00A7-756D-534A-1C1B-8CAE35CD2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353" y="1687464"/>
                  <a:ext cx="2014999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7972D4-9914-239B-5285-ACB5AE609A4F}"/>
                    </a:ext>
                  </a:extLst>
                </p:cNvPr>
                <p:cNvSpPr txBox="1"/>
                <p:nvPr/>
              </p:nvSpPr>
              <p:spPr>
                <a:xfrm>
                  <a:off x="5272481" y="1687464"/>
                  <a:ext cx="270459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electric field </a:t>
                  </a:r>
                  <a:r>
                    <a:rPr lang="en-US" sz="1600" b="1" dirty="0">
                      <a:solidFill>
                        <a:srgbClr val="7030A0"/>
                      </a:solidFill>
                    </a:rPr>
                    <a:t>permittivity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7972D4-9914-239B-5285-ACB5AE609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481" y="1687464"/>
                  <a:ext cx="2704594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r="-451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1BAFB2E-BE40-7742-4D2D-22319D13AD0B}"/>
              </a:ext>
            </a:extLst>
          </p:cNvPr>
          <p:cNvSpPr txBox="1"/>
          <p:nvPr/>
        </p:nvSpPr>
        <p:spPr>
          <a:xfrm>
            <a:off x="1066249" y="4076131"/>
            <a:ext cx="3067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negative</a:t>
            </a:r>
            <a:r>
              <a:rPr lang="en-US" dirty="0"/>
              <a:t> sign indicates that the electric field points towards a </a:t>
            </a:r>
            <a:r>
              <a:rPr lang="en-US" i="1" dirty="0"/>
              <a:t>decreasing</a:t>
            </a:r>
            <a:r>
              <a:rPr lang="en-US" dirty="0"/>
              <a:t> potential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41BA8-286F-B99E-7F50-04FF88AAEBC8}"/>
              </a:ext>
            </a:extLst>
          </p:cNvPr>
          <p:cNvSpPr txBox="1"/>
          <p:nvPr/>
        </p:nvSpPr>
        <p:spPr>
          <a:xfrm>
            <a:off x="4547857" y="4076131"/>
            <a:ext cx="3484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Physically, this means that a </a:t>
            </a:r>
            <a:r>
              <a:rPr lang="en-US" b="1" dirty="0"/>
              <a:t>positive charge </a:t>
            </a:r>
            <a:r>
              <a:rPr lang="en-US" dirty="0"/>
              <a:t>will naturally move from regions of higher potential to regions of </a:t>
            </a:r>
            <a:r>
              <a:rPr lang="en-US" i="1" dirty="0"/>
              <a:t>lower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8C290-CF37-48E4-B882-4D271DCFB5E7}"/>
                  </a:ext>
                </a:extLst>
              </p:cNvPr>
              <p:cNvSpPr txBox="1"/>
              <p:nvPr/>
            </p:nvSpPr>
            <p:spPr>
              <a:xfrm>
                <a:off x="4034032" y="3482551"/>
                <a:ext cx="1075936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8C290-CF37-48E4-B882-4D271DCFB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32" y="3482551"/>
                <a:ext cx="1075936" cy="345159"/>
              </a:xfrm>
              <a:prstGeom prst="rect">
                <a:avLst/>
              </a:prstGeom>
              <a:blipFill>
                <a:blip r:embed="rId6"/>
                <a:stretch>
                  <a:fillRect l="-5682" r="-454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B302C0-7C1D-1C5D-63A3-0862A74BFE2D}"/>
                  </a:ext>
                </a:extLst>
              </p:cNvPr>
              <p:cNvSpPr txBox="1"/>
              <p:nvPr/>
            </p:nvSpPr>
            <p:spPr>
              <a:xfrm>
                <a:off x="1711345" y="5404277"/>
                <a:ext cx="5721310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for an electro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static</a:t>
                </a:r>
                <a:r>
                  <a:rPr lang="en-US" b="1" dirty="0">
                    <a:solidFill>
                      <a:srgbClr val="7030A0"/>
                    </a:solidFill>
                  </a:rPr>
                  <a:t> field (the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field isn’t changing)</a:t>
                </a:r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B302C0-7C1D-1C5D-63A3-0862A74BF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345" y="5404277"/>
                <a:ext cx="5721310" cy="345159"/>
              </a:xfrm>
              <a:prstGeom prst="rect">
                <a:avLst/>
              </a:prstGeom>
              <a:blipFill>
                <a:blip r:embed="rId7"/>
                <a:stretch>
                  <a:fillRect l="-1599" t="-5357" r="-1279" b="-3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1AA0E1-1E09-87DE-AEEF-4C6D9C51273D}"/>
                  </a:ext>
                </a:extLst>
              </p:cNvPr>
              <p:cNvSpPr txBox="1"/>
              <p:nvPr/>
            </p:nvSpPr>
            <p:spPr>
              <a:xfrm>
                <a:off x="2689722" y="5981672"/>
                <a:ext cx="3845989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1AA0E1-1E09-87DE-AEEF-4C6D9C512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722" y="5981672"/>
                <a:ext cx="3845989" cy="345159"/>
              </a:xfrm>
              <a:prstGeom prst="rect">
                <a:avLst/>
              </a:prstGeom>
              <a:blipFill>
                <a:blip r:embed="rId8"/>
                <a:stretch>
                  <a:fillRect l="-951" r="-110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56E3697-5CDE-BE3D-3B56-66C6FD04F022}"/>
              </a:ext>
            </a:extLst>
          </p:cNvPr>
          <p:cNvSpPr txBox="1"/>
          <p:nvPr/>
        </p:nvSpPr>
        <p:spPr>
          <a:xfrm>
            <a:off x="3705727" y="6318810"/>
            <a:ext cx="1834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Multiply both sides by 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19274-71AC-8EDF-3487-6F491439D0FA}"/>
              </a:ext>
            </a:extLst>
          </p:cNvPr>
          <p:cNvSpPr/>
          <p:nvPr/>
        </p:nvSpPr>
        <p:spPr>
          <a:xfrm>
            <a:off x="4133693" y="6063916"/>
            <a:ext cx="197675" cy="2253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23AD3B-2150-AE64-65E5-F4FFC87F48A2}"/>
              </a:ext>
            </a:extLst>
          </p:cNvPr>
          <p:cNvSpPr/>
          <p:nvPr/>
        </p:nvSpPr>
        <p:spPr>
          <a:xfrm>
            <a:off x="5056113" y="6070532"/>
            <a:ext cx="197675" cy="2253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E649E5D-EFA3-0A5A-32E5-B248A084DD64}"/>
              </a:ext>
            </a:extLst>
          </p:cNvPr>
          <p:cNvCxnSpPr>
            <a:stCxn id="7" idx="0"/>
            <a:endCxn id="10" idx="0"/>
          </p:cNvCxnSpPr>
          <p:nvPr/>
        </p:nvCxnSpPr>
        <p:spPr>
          <a:xfrm rot="16200000" flipH="1">
            <a:off x="4690433" y="5606014"/>
            <a:ext cx="6616" cy="922420"/>
          </a:xfrm>
          <a:prstGeom prst="bentConnector3">
            <a:avLst>
              <a:gd name="adj1" fmla="val -224288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0200F-F826-11D3-9668-B2778CF1DFAE}"/>
              </a:ext>
            </a:extLst>
          </p:cNvPr>
          <p:cNvSpPr/>
          <p:nvPr/>
        </p:nvSpPr>
        <p:spPr>
          <a:xfrm>
            <a:off x="5540628" y="5981672"/>
            <a:ext cx="995083" cy="3746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22414A-3636-1919-3743-E59FCDCC1A35}"/>
                  </a:ext>
                </a:extLst>
              </p:cNvPr>
              <p:cNvSpPr txBox="1"/>
              <p:nvPr/>
            </p:nvSpPr>
            <p:spPr>
              <a:xfrm>
                <a:off x="5253788" y="3393520"/>
                <a:ext cx="27045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electric potential (voltage) (a </a:t>
                </a:r>
                <a:r>
                  <a:rPr lang="en-US" sz="1400" b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400" dirty="0">
                    <a:solidFill>
                      <a:srgbClr val="7030A0"/>
                    </a:solidFill>
                  </a:rPr>
                  <a:t> field)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22414A-3636-1919-3743-E59FCDCC1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88" y="3393520"/>
                <a:ext cx="2704594" cy="523220"/>
              </a:xfrm>
              <a:prstGeom prst="rect">
                <a:avLst/>
              </a:prstGeom>
              <a:blipFill>
                <a:blip r:embed="rId9"/>
                <a:stretch>
                  <a:fillRect t="-2326" r="-1351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CA17DCF-20BD-634B-2C30-81CB100B3581}"/>
              </a:ext>
            </a:extLst>
          </p:cNvPr>
          <p:cNvSpPr/>
          <p:nvPr/>
        </p:nvSpPr>
        <p:spPr>
          <a:xfrm>
            <a:off x="4547857" y="3482551"/>
            <a:ext cx="562111" cy="3748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6F66E6-DBCB-D4F5-684C-477173FB795E}"/>
              </a:ext>
            </a:extLst>
          </p:cNvPr>
          <p:cNvSpPr/>
          <p:nvPr/>
        </p:nvSpPr>
        <p:spPr>
          <a:xfrm>
            <a:off x="4108325" y="6056757"/>
            <a:ext cx="562111" cy="2620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0A26935-3796-200E-03C5-2AACAF863FB0}"/>
              </a:ext>
            </a:extLst>
          </p:cNvPr>
          <p:cNvCxnSpPr>
            <a:stCxn id="23" idx="2"/>
          </p:cNvCxnSpPr>
          <p:nvPr/>
        </p:nvCxnSpPr>
        <p:spPr>
          <a:xfrm rot="5400000">
            <a:off x="3524017" y="4736915"/>
            <a:ext cx="2184438" cy="425355"/>
          </a:xfrm>
          <a:prstGeom prst="bentConnector3">
            <a:avLst>
              <a:gd name="adj1" fmla="val 18421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D4C24C-810F-B4AE-7280-C4ADEFAB662B}"/>
                  </a:ext>
                </a:extLst>
              </p:cNvPr>
              <p:cNvSpPr txBox="1"/>
              <p:nvPr/>
            </p:nvSpPr>
            <p:spPr>
              <a:xfrm>
                <a:off x="1698964" y="3367882"/>
                <a:ext cx="2704594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electric field</a:t>
                </a:r>
              </a:p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(a </a:t>
                </a:r>
                <a:r>
                  <a:rPr lang="en-US" sz="1400" b="1" dirty="0">
                    <a:solidFill>
                      <a:srgbClr val="7030A0"/>
                    </a:solidFill>
                  </a:rPr>
                  <a:t>vector</a:t>
                </a:r>
                <a:r>
                  <a:rPr lang="en-US" sz="1400" dirty="0">
                    <a:solidFill>
                      <a:srgbClr val="7030A0"/>
                    </a:solidFill>
                  </a:rPr>
                  <a:t> field)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D4C24C-810F-B4AE-7280-C4ADEFAB6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964" y="3367882"/>
                <a:ext cx="2704594" cy="569387"/>
              </a:xfrm>
              <a:prstGeom prst="rect">
                <a:avLst/>
              </a:prstGeom>
              <a:blipFill>
                <a:blip r:embed="rId10"/>
                <a:stretch>
                  <a:fillRect b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4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6" grpId="0"/>
      <p:bldP spid="3" grpId="0"/>
      <p:bldP spid="6" grpId="0"/>
      <p:bldP spid="8" grpId="0"/>
      <p:bldP spid="9" grpId="0"/>
      <p:bldP spid="5" grpId="0"/>
      <p:bldP spid="7" grpId="0" animBg="1"/>
      <p:bldP spid="10" grpId="0" animBg="1"/>
      <p:bldP spid="14" grpId="0" animBg="1"/>
      <p:bldP spid="15" grpId="0"/>
      <p:bldP spid="23" grpId="0" animBg="1"/>
      <p:bldP spid="23" grpId="1" animBg="1"/>
      <p:bldP spid="24" grpId="0" animBg="1"/>
      <p:bldP spid="24" grpId="1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80" y="1468581"/>
            <a:ext cx="7142639" cy="469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3" y="434446"/>
            <a:ext cx="1252307" cy="103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684" y="2013945"/>
            <a:ext cx="1084006" cy="314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25" y="1825863"/>
            <a:ext cx="1164724" cy="3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25" y="1825073"/>
            <a:ext cx="271495" cy="13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554" y="1825073"/>
            <a:ext cx="271495" cy="133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775" y="1702194"/>
            <a:ext cx="271495" cy="13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25509-B454-4BEE-8C52-95FD01B75869}"/>
              </a:ext>
            </a:extLst>
          </p:cNvPr>
          <p:cNvSpPr txBox="1"/>
          <p:nvPr/>
        </p:nvSpPr>
        <p:spPr>
          <a:xfrm>
            <a:off x="303938" y="4653981"/>
            <a:ext cx="1739495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</p:spTree>
    <p:extLst>
      <p:ext uri="{BB962C8B-B14F-4D97-AF65-F5344CB8AC3E}">
        <p14:creationId xmlns:p14="http://schemas.microsoft.com/office/powerpoint/2010/main" val="2588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/>
              <p:nvPr/>
            </p:nvSpPr>
            <p:spPr>
              <a:xfrm>
                <a:off x="4088911" y="1459655"/>
                <a:ext cx="9755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911" y="1459655"/>
                <a:ext cx="975587" cy="307777"/>
              </a:xfrm>
              <a:prstGeom prst="rect">
                <a:avLst/>
              </a:prstGeom>
              <a:blipFill>
                <a:blip r:embed="rId2"/>
                <a:stretch>
                  <a:fillRect l="-6250" r="-50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/>
              <p:nvPr/>
            </p:nvSpPr>
            <p:spPr>
              <a:xfrm>
                <a:off x="3326009" y="2932690"/>
                <a:ext cx="2501390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009" y="2932690"/>
                <a:ext cx="2501390" cy="670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/>
              <p:nvPr/>
            </p:nvSpPr>
            <p:spPr>
              <a:xfrm>
                <a:off x="2117249" y="3708149"/>
                <a:ext cx="4918911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249" y="3708149"/>
                <a:ext cx="4918911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54CA5351-59CD-8597-A78B-1ABB8E60C571}"/>
              </a:ext>
            </a:extLst>
          </p:cNvPr>
          <p:cNvGrpSpPr/>
          <p:nvPr/>
        </p:nvGrpSpPr>
        <p:grpSpPr>
          <a:xfrm>
            <a:off x="3234231" y="4516847"/>
            <a:ext cx="2444317" cy="1961535"/>
            <a:chOff x="3420251" y="4607531"/>
            <a:chExt cx="2444317" cy="196153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4090FA-C692-4A32-D269-A753E1DA1A3F}"/>
                </a:ext>
              </a:extLst>
            </p:cNvPr>
            <p:cNvSpPr/>
            <p:nvPr/>
          </p:nvSpPr>
          <p:spPr>
            <a:xfrm>
              <a:off x="4198813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82BAFE-C77E-B559-0E31-1DBDE7BA3A1D}"/>
                </a:ext>
              </a:extLst>
            </p:cNvPr>
            <p:cNvSpPr/>
            <p:nvPr/>
          </p:nvSpPr>
          <p:spPr>
            <a:xfrm>
              <a:off x="4740202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4816A-6540-6E73-D76D-6DD5E96FE41C}"/>
                </a:ext>
              </a:extLst>
            </p:cNvPr>
            <p:cNvSpPr/>
            <p:nvPr/>
          </p:nvSpPr>
          <p:spPr>
            <a:xfrm>
              <a:off x="5281591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FFCB84-1138-1882-BCEF-47DDBA4728C0}"/>
                </a:ext>
              </a:extLst>
            </p:cNvPr>
            <p:cNvSpPr/>
            <p:nvPr/>
          </p:nvSpPr>
          <p:spPr>
            <a:xfrm>
              <a:off x="4198813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993C3F-EBC0-4B14-ABF0-6E178C1FC53A}"/>
                </a:ext>
              </a:extLst>
            </p:cNvPr>
            <p:cNvSpPr/>
            <p:nvPr/>
          </p:nvSpPr>
          <p:spPr>
            <a:xfrm>
              <a:off x="4740202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3A2497-6CEC-5C3E-DB58-9F5451FAEAC5}"/>
                </a:ext>
              </a:extLst>
            </p:cNvPr>
            <p:cNvSpPr/>
            <p:nvPr/>
          </p:nvSpPr>
          <p:spPr>
            <a:xfrm>
              <a:off x="5281591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270749-A2BF-95FA-6B90-5F78DBBE5EA5}"/>
                </a:ext>
              </a:extLst>
            </p:cNvPr>
            <p:cNvSpPr/>
            <p:nvPr/>
          </p:nvSpPr>
          <p:spPr>
            <a:xfrm>
              <a:off x="4198813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A6C296-18E7-2AC5-216A-1BA6D703071B}"/>
                </a:ext>
              </a:extLst>
            </p:cNvPr>
            <p:cNvSpPr/>
            <p:nvPr/>
          </p:nvSpPr>
          <p:spPr>
            <a:xfrm>
              <a:off x="4740202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0FA266B-7DF2-5256-C3CA-B13EBDD527AF}"/>
                </a:ext>
              </a:extLst>
            </p:cNvPr>
            <p:cNvSpPr/>
            <p:nvPr/>
          </p:nvSpPr>
          <p:spPr>
            <a:xfrm>
              <a:off x="5281591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32852B-7F43-B8E5-762C-BDC803C6DAAD}"/>
                    </a:ext>
                  </a:extLst>
                </p:cNvPr>
                <p:cNvSpPr txBox="1"/>
                <p:nvPr/>
              </p:nvSpPr>
              <p:spPr>
                <a:xfrm>
                  <a:off x="4135931" y="460753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32852B-7F43-B8E5-762C-BDC803C6D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5931" y="4607531"/>
                  <a:ext cx="6639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19CC4CD-D142-EF6C-8BDB-9FDD6ADF5C7B}"/>
                    </a:ext>
                  </a:extLst>
                </p:cNvPr>
                <p:cNvSpPr txBox="1"/>
                <p:nvPr/>
              </p:nvSpPr>
              <p:spPr>
                <a:xfrm>
                  <a:off x="4847128" y="4607531"/>
                  <a:ext cx="24334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19CC4CD-D142-EF6C-8BDB-9FDD6ADF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128" y="4607531"/>
                  <a:ext cx="24334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BDD31F-E411-98CB-80C7-62C2E1579F4C}"/>
                </a:ext>
              </a:extLst>
            </p:cNvPr>
            <p:cNvSpPr txBox="1"/>
            <p:nvPr/>
          </p:nvSpPr>
          <p:spPr>
            <a:xfrm>
              <a:off x="4260725" y="5606047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198137-5DBA-1FD0-EDA0-450A3BE95301}"/>
                </a:ext>
              </a:extLst>
            </p:cNvPr>
            <p:cNvSpPr txBox="1"/>
            <p:nvPr/>
          </p:nvSpPr>
          <p:spPr>
            <a:xfrm>
              <a:off x="5339200" y="5605194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F973D2-B0BB-9FF9-96A8-449472F426DA}"/>
                </a:ext>
              </a:extLst>
            </p:cNvPr>
            <p:cNvSpPr txBox="1"/>
            <p:nvPr/>
          </p:nvSpPr>
          <p:spPr>
            <a:xfrm>
              <a:off x="4802114" y="5054588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0EF498-D738-B062-01B5-ACB1FA5AE44D}"/>
                </a:ext>
              </a:extLst>
            </p:cNvPr>
            <p:cNvSpPr txBox="1"/>
            <p:nvPr/>
          </p:nvSpPr>
          <p:spPr>
            <a:xfrm>
              <a:off x="4799886" y="6155800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5BA610C-0BFF-C856-BC12-1F7F31C93D82}"/>
                </a:ext>
              </a:extLst>
            </p:cNvPr>
            <p:cNvSpPr txBox="1"/>
            <p:nvPr/>
          </p:nvSpPr>
          <p:spPr>
            <a:xfrm>
              <a:off x="4799886" y="5605194"/>
              <a:ext cx="33337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D83E058-865B-1419-CA53-788E5665D126}"/>
                    </a:ext>
                  </a:extLst>
                </p:cNvPr>
                <p:cNvSpPr txBox="1"/>
                <p:nvPr/>
              </p:nvSpPr>
              <p:spPr>
                <a:xfrm>
                  <a:off x="5200613" y="4619126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D83E058-865B-1419-CA53-788E5665D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13" y="4619126"/>
                  <a:ext cx="6639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4E4EF91-AEEC-BBF3-5E6D-25F0B6B1F6ED}"/>
                    </a:ext>
                  </a:extLst>
                </p:cNvPr>
                <p:cNvSpPr txBox="1"/>
                <p:nvPr/>
              </p:nvSpPr>
              <p:spPr>
                <a:xfrm>
                  <a:off x="3420252" y="505979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4E4EF91-AEEC-BBF3-5E6D-25F0B6B1F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252" y="5059791"/>
                  <a:ext cx="663955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C04B778-2807-CE7A-3DE7-2DFF76FEC924}"/>
                    </a:ext>
                  </a:extLst>
                </p:cNvPr>
                <p:cNvSpPr txBox="1"/>
                <p:nvPr/>
              </p:nvSpPr>
              <p:spPr>
                <a:xfrm>
                  <a:off x="3420251" y="5620583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C04B778-2807-CE7A-3DE7-2DFF76FE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251" y="5620583"/>
                  <a:ext cx="663955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9CD749-CBED-983C-AAD1-D75762C33FF8}"/>
                    </a:ext>
                  </a:extLst>
                </p:cNvPr>
                <p:cNvSpPr txBox="1"/>
                <p:nvPr/>
              </p:nvSpPr>
              <p:spPr>
                <a:xfrm>
                  <a:off x="3470717" y="615648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9CD749-CBED-983C-AAD1-D75762C33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717" y="6156481"/>
                  <a:ext cx="663955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AB3F9CB-9089-95B8-F877-239559DA6AEE}"/>
              </a:ext>
            </a:extLst>
          </p:cNvPr>
          <p:cNvSpPr txBox="1"/>
          <p:nvPr/>
        </p:nvSpPr>
        <p:spPr>
          <a:xfrm>
            <a:off x="460978" y="3763984"/>
            <a:ext cx="164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Discretization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over a 2D Grid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4B66DE-0B51-9493-4806-7B26539BBC38}"/>
              </a:ext>
            </a:extLst>
          </p:cNvPr>
          <p:cNvSpPr txBox="1"/>
          <p:nvPr/>
        </p:nvSpPr>
        <p:spPr>
          <a:xfrm>
            <a:off x="460978" y="3077024"/>
            <a:ext cx="1647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2D 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F07339-4057-0AAE-E0E1-E6CCAD887009}"/>
                  </a:ext>
                </a:extLst>
              </p:cNvPr>
              <p:cNvSpPr txBox="1"/>
              <p:nvPr/>
            </p:nvSpPr>
            <p:spPr>
              <a:xfrm>
                <a:off x="6312569" y="5101244"/>
                <a:ext cx="1580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F07339-4057-0AAE-E0E1-E6CCAD887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569" y="5101244"/>
                <a:ext cx="15801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A47A38E-046F-DD10-D866-891BB76FBDE5}"/>
              </a:ext>
            </a:extLst>
          </p:cNvPr>
          <p:cNvSpPr txBox="1"/>
          <p:nvPr/>
        </p:nvSpPr>
        <p:spPr>
          <a:xfrm>
            <a:off x="1851733" y="1897621"/>
            <a:ext cx="581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a function to be static, it is not enough for the first derivative to be zero – think of the pendulum at the far left or right of its swing…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Its 2</a:t>
            </a:r>
            <a:r>
              <a:rPr lang="en-US" sz="1600" b="1" baseline="30000" dirty="0">
                <a:solidFill>
                  <a:srgbClr val="7030A0"/>
                </a:solidFill>
              </a:rPr>
              <a:t>nd</a:t>
            </a:r>
            <a:r>
              <a:rPr lang="en-US" sz="1600" b="1" dirty="0">
                <a:solidFill>
                  <a:srgbClr val="7030A0"/>
                </a:solidFill>
              </a:rPr>
              <a:t> derivative must also be zero!</a:t>
            </a:r>
          </a:p>
        </p:txBody>
      </p:sp>
    </p:spTree>
    <p:extLst>
      <p:ext uri="{BB962C8B-B14F-4D97-AF65-F5344CB8AC3E}">
        <p14:creationId xmlns:p14="http://schemas.microsoft.com/office/powerpoint/2010/main" val="22525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30" grpId="0"/>
      <p:bldP spid="63" grpId="0"/>
      <p:bldP spid="64" grpId="0"/>
      <p:bldP spid="3" grpId="0"/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/>
              <p:nvPr/>
            </p:nvSpPr>
            <p:spPr>
              <a:xfrm>
                <a:off x="4084207" y="1459655"/>
                <a:ext cx="9755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207" y="1459655"/>
                <a:ext cx="975587" cy="307777"/>
              </a:xfrm>
              <a:prstGeom prst="rect">
                <a:avLst/>
              </a:prstGeom>
              <a:blipFill>
                <a:blip r:embed="rId2"/>
                <a:stretch>
                  <a:fillRect l="-6250" t="-1961" r="-50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/>
              <p:nvPr/>
            </p:nvSpPr>
            <p:spPr>
              <a:xfrm>
                <a:off x="3321305" y="2932690"/>
                <a:ext cx="2501390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05" y="2932690"/>
                <a:ext cx="2501390" cy="670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2ECE16F-34C4-C3A1-5261-C8307E52F1EA}"/>
              </a:ext>
            </a:extLst>
          </p:cNvPr>
          <p:cNvSpPr txBox="1"/>
          <p:nvPr/>
        </p:nvSpPr>
        <p:spPr>
          <a:xfrm>
            <a:off x="1851733" y="1897621"/>
            <a:ext cx="581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a function to be static, it is not enough for the first derivative to be zero – think of the pendulum at the far left or right of its swing…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Its 2</a:t>
            </a:r>
            <a:r>
              <a:rPr lang="en-US" sz="1600" b="1" baseline="30000" dirty="0">
                <a:solidFill>
                  <a:srgbClr val="7030A0"/>
                </a:solidFill>
              </a:rPr>
              <a:t>nd</a:t>
            </a:r>
            <a:r>
              <a:rPr lang="en-US" sz="1600" b="1" dirty="0">
                <a:solidFill>
                  <a:srgbClr val="7030A0"/>
                </a:solidFill>
              </a:rPr>
              <a:t> derivative must also be zero!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/>
              <p:nvPr/>
            </p:nvSpPr>
            <p:spPr>
              <a:xfrm>
                <a:off x="2351294" y="3708149"/>
                <a:ext cx="4918911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294" y="3708149"/>
                <a:ext cx="4918911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0AB3F9CB-9089-95B8-F877-239559DA6AEE}"/>
              </a:ext>
            </a:extLst>
          </p:cNvPr>
          <p:cNvSpPr txBox="1"/>
          <p:nvPr/>
        </p:nvSpPr>
        <p:spPr>
          <a:xfrm>
            <a:off x="460978" y="3763984"/>
            <a:ext cx="164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Discretization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over a 2D Grid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4B66DE-0B51-9493-4806-7B26539BBC38}"/>
              </a:ext>
            </a:extLst>
          </p:cNvPr>
          <p:cNvSpPr txBox="1"/>
          <p:nvPr/>
        </p:nvSpPr>
        <p:spPr>
          <a:xfrm>
            <a:off x="460978" y="3077024"/>
            <a:ext cx="1647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2D 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C50558-C1B7-7784-1AB5-7F5D60CB4352}"/>
                  </a:ext>
                </a:extLst>
              </p:cNvPr>
              <p:cNvSpPr txBox="1"/>
              <p:nvPr/>
            </p:nvSpPr>
            <p:spPr>
              <a:xfrm>
                <a:off x="3091293" y="5146215"/>
                <a:ext cx="2961414" cy="117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C50558-C1B7-7784-1AB5-7F5D60CB4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293" y="5146215"/>
                <a:ext cx="2961414" cy="11738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38123C8-58FD-73B0-C50F-51C9A134264C}"/>
              </a:ext>
            </a:extLst>
          </p:cNvPr>
          <p:cNvSpPr txBox="1"/>
          <p:nvPr/>
        </p:nvSpPr>
        <p:spPr>
          <a:xfrm>
            <a:off x="2901898" y="4615971"/>
            <a:ext cx="3340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convolution </a:t>
            </a:r>
            <a:r>
              <a:rPr lang="en-US" b="1" dirty="0">
                <a:solidFill>
                  <a:srgbClr val="7030A0"/>
                </a:solidFill>
              </a:rPr>
              <a:t>kernel</a:t>
            </a:r>
            <a:r>
              <a:rPr lang="en-US" dirty="0">
                <a:solidFill>
                  <a:srgbClr val="7030A0"/>
                </a:solidFill>
              </a:rPr>
              <a:t> (a </a:t>
            </a:r>
            <a:r>
              <a:rPr lang="en-US" i="1" dirty="0">
                <a:solidFill>
                  <a:srgbClr val="7030A0"/>
                </a:solidFill>
              </a:rPr>
              <a:t>stencil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73001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apply the </a:t>
            </a:r>
            <a:r>
              <a:rPr lang="en-US" sz="2400" b="1" dirty="0">
                <a:solidFill>
                  <a:srgbClr val="00B050"/>
                </a:solidFill>
              </a:rPr>
              <a:t>convolution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rgbClr val="0070C0"/>
                </a:solidFill>
              </a:rPr>
              <a:t>kernel</a:t>
            </a:r>
            <a:r>
              <a:rPr lang="en-US" sz="2400" dirty="0"/>
              <a:t> to successive overlapping </a:t>
            </a:r>
            <a:r>
              <a:rPr lang="en-US" sz="2400" b="1" dirty="0"/>
              <a:t>3 x 3 </a:t>
            </a:r>
            <a:r>
              <a:rPr lang="en-US" sz="2400" b="1" i="1" dirty="0"/>
              <a:t>swatches</a:t>
            </a:r>
            <a:r>
              <a:rPr lang="en-US" sz="2400" dirty="0"/>
              <a:t> of the field grid (across both the x and y dimensions), we will find the </a:t>
            </a:r>
            <a:r>
              <a:rPr lang="en-US" sz="2400" dirty="0">
                <a:solidFill>
                  <a:srgbClr val="7030A0"/>
                </a:solidFill>
              </a:rPr>
              <a:t>“</a:t>
            </a:r>
            <a:r>
              <a:rPr lang="en-US" sz="2400" b="1" dirty="0">
                <a:solidFill>
                  <a:srgbClr val="7030A0"/>
                </a:solidFill>
              </a:rPr>
              <a:t>next in time</a:t>
            </a:r>
            <a:r>
              <a:rPr lang="en-US" sz="2400" dirty="0">
                <a:solidFill>
                  <a:srgbClr val="7030A0"/>
                </a:solidFill>
              </a:rPr>
              <a:t>”</a:t>
            </a:r>
            <a:r>
              <a:rPr lang="en-US" sz="2400" dirty="0"/>
              <a:t> value of the electric field for each point in the grid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convolution</a:t>
            </a:r>
            <a:r>
              <a:rPr lang="en-US" sz="2000" dirty="0"/>
              <a:t> involves multiplying each cell in the </a:t>
            </a:r>
            <a:r>
              <a:rPr lang="en-US" sz="2000" b="1" dirty="0"/>
              <a:t>3 x 3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kernel</a:t>
            </a:r>
            <a:r>
              <a:rPr lang="en-US" sz="2000" dirty="0"/>
              <a:t> with the corresponding cell in the </a:t>
            </a:r>
            <a:r>
              <a:rPr lang="en-US" sz="2000" i="1" dirty="0"/>
              <a:t>current swatch location </a:t>
            </a:r>
            <a:r>
              <a:rPr lang="en-US" sz="2000" dirty="0"/>
              <a:t>(within the grid) and then summing those nine products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convolve</a:t>
            </a:r>
            <a:r>
              <a:rPr lang="en-US" sz="2000" dirty="0"/>
              <a:t> the </a:t>
            </a:r>
            <a:r>
              <a:rPr lang="en-US" sz="2000" u="sng" dirty="0"/>
              <a:t>entire</a:t>
            </a:r>
            <a:r>
              <a:rPr lang="en-US" sz="2000" dirty="0"/>
              <a:t> 2D field grid with the kernel </a:t>
            </a:r>
            <a:r>
              <a:rPr lang="en-US" sz="2000" b="1" dirty="0"/>
              <a:t>enough times</a:t>
            </a:r>
            <a:r>
              <a:rPr lang="en-US" sz="2000" dirty="0"/>
              <a:t> to ensure every </a:t>
            </a:r>
            <a:r>
              <a:rPr lang="en-US" sz="2000" b="1" dirty="0">
                <a:solidFill>
                  <a:srgbClr val="7030A0"/>
                </a:solidFill>
              </a:rPr>
              <a:t>“next in time”</a:t>
            </a:r>
            <a:r>
              <a:rPr lang="en-US" sz="2000" dirty="0"/>
              <a:t> grid cell value is </a:t>
            </a:r>
            <a:r>
              <a:rPr lang="en-US" sz="2000" i="1" dirty="0"/>
              <a:t>equal</a:t>
            </a:r>
            <a:r>
              <a:rPr lang="en-US" sz="2000" dirty="0"/>
              <a:t> to its </a:t>
            </a:r>
            <a:r>
              <a:rPr lang="en-US" sz="2000" b="1" dirty="0">
                <a:solidFill>
                  <a:srgbClr val="FF0000"/>
                </a:solidFill>
              </a:rPr>
              <a:t>“prior in time”</a:t>
            </a:r>
            <a:r>
              <a:rPr lang="en-US" sz="2000" dirty="0"/>
              <a:t> grid cell value – meaning there is </a:t>
            </a:r>
            <a:r>
              <a:rPr lang="en-US" sz="2000" b="1" dirty="0"/>
              <a:t>no change over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this condition is realized, we have reached a steady state and therefore have an </a:t>
            </a:r>
            <a:r>
              <a:rPr lang="en-US" sz="2400" b="1" dirty="0"/>
              <a:t>electro</a:t>
            </a:r>
            <a:r>
              <a:rPr lang="en-US" sz="2400" b="1" u="sng" dirty="0"/>
              <a:t>static</a:t>
            </a:r>
            <a:r>
              <a:rPr lang="en-US" sz="2400" dirty="0"/>
              <a:t> field. This iterative approach is called the </a:t>
            </a:r>
            <a:r>
              <a:rPr lang="en-US" sz="2400" b="1" dirty="0">
                <a:solidFill>
                  <a:srgbClr val="7030A0"/>
                </a:solidFill>
              </a:rPr>
              <a:t>Jacobi Relaxation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i="1" dirty="0"/>
              <a:t>ordinary</a:t>
            </a:r>
            <a:r>
              <a:rPr lang="en-US" sz="2400" dirty="0"/>
              <a:t> differential equations (ODEs), we must specify the </a:t>
            </a:r>
            <a:r>
              <a:rPr lang="en-US" sz="2400" b="1" dirty="0">
                <a:solidFill>
                  <a:srgbClr val="00B050"/>
                </a:solidFill>
              </a:rPr>
              <a:t>initial conditions </a:t>
            </a:r>
            <a:r>
              <a:rPr lang="en-US" sz="2400" dirty="0"/>
              <a:t>for an exact solution. We must specify </a:t>
            </a:r>
            <a:r>
              <a:rPr lang="en-US" sz="2400" b="1" dirty="0">
                <a:solidFill>
                  <a:srgbClr val="0070C0"/>
                </a:solidFill>
              </a:rPr>
              <a:t>boundary conditions </a:t>
            </a:r>
            <a:r>
              <a:rPr lang="en-US" sz="2400" dirty="0"/>
              <a:t>with </a:t>
            </a:r>
            <a:r>
              <a:rPr lang="en-US" sz="2400" b="1" dirty="0"/>
              <a:t>partial</a:t>
            </a:r>
            <a:r>
              <a:rPr lang="en-US" sz="2400" dirty="0"/>
              <a:t> differential equations (PDEs)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our simulation of the </a:t>
            </a:r>
            <a:r>
              <a:rPr lang="en-US" sz="2400" b="1" dirty="0">
                <a:solidFill>
                  <a:srgbClr val="7030A0"/>
                </a:solidFill>
              </a:rPr>
              <a:t>electrostatic field around parallel plates</a:t>
            </a:r>
            <a:r>
              <a:rPr lang="en-US" sz="2400" dirty="0"/>
              <a:t>, we have two choices for boundary conditions: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Neumann boundary conditions</a:t>
            </a:r>
            <a:r>
              <a:rPr lang="en-US" sz="2000" dirty="0"/>
              <a:t>: the plates are surrounded by walls of </a:t>
            </a:r>
            <a:r>
              <a:rPr lang="en-US" sz="2000" i="1" dirty="0"/>
              <a:t>conductors</a:t>
            </a:r>
            <a:r>
              <a:rPr lang="en-US" sz="2000" dirty="0"/>
              <a:t>, thus preventing any </a:t>
            </a:r>
            <a:r>
              <a:rPr lang="en-US" sz="2000" b="1" dirty="0">
                <a:solidFill>
                  <a:srgbClr val="FF0000"/>
                </a:solidFill>
              </a:rPr>
              <a:t>electric potential</a:t>
            </a:r>
            <a:r>
              <a:rPr lang="en-US" sz="2000" dirty="0"/>
              <a:t> from building up along the walls. The cells at the outermost edges of the grid are required to maintain the same field strength as their neighbors. This makes a </a:t>
            </a:r>
            <a:r>
              <a:rPr lang="en-US" sz="2000" b="1" dirty="0"/>
              <a:t>zero gradient</a:t>
            </a:r>
            <a:r>
              <a:rPr lang="en-US" sz="2000" dirty="0"/>
              <a:t> along the walls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Dirichlet boundary conditions</a:t>
            </a:r>
            <a:r>
              <a:rPr lang="en-US" sz="2000" dirty="0"/>
              <a:t>: the plates are surrounded by walls of </a:t>
            </a:r>
            <a:r>
              <a:rPr lang="en-US" sz="2000" i="1" dirty="0"/>
              <a:t>insulators</a:t>
            </a:r>
            <a:r>
              <a:rPr lang="en-US" sz="2000" dirty="0"/>
              <a:t>, thus preventing any </a:t>
            </a:r>
            <a:r>
              <a:rPr lang="en-US" sz="2000" b="1" dirty="0">
                <a:solidFill>
                  <a:srgbClr val="FF0000"/>
                </a:solidFill>
              </a:rPr>
              <a:t>electric charge </a:t>
            </a:r>
            <a:r>
              <a:rPr lang="en-US" sz="2000" dirty="0"/>
              <a:t>from building up along the walls, so the cells around the outermost edges of the grid are </a:t>
            </a:r>
            <a:r>
              <a:rPr lang="en-US" sz="2000" u="sng" dirty="0"/>
              <a:t>forced</a:t>
            </a:r>
            <a:r>
              <a:rPr lang="en-US" sz="2000" dirty="0"/>
              <a:t> to maintain </a:t>
            </a:r>
            <a:r>
              <a:rPr lang="en-US" sz="2000" b="1" dirty="0"/>
              <a:t>zero</a:t>
            </a:r>
            <a:r>
              <a:rPr lang="en-US" sz="2000" dirty="0"/>
              <a:t> </a:t>
            </a:r>
            <a:r>
              <a:rPr lang="en-US" sz="2000" b="1" dirty="0"/>
              <a:t>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FBC9B-6B7E-670F-2D19-6B39297F4FED}"/>
              </a:ext>
            </a:extLst>
          </p:cNvPr>
          <p:cNvSpPr/>
          <p:nvPr/>
        </p:nvSpPr>
        <p:spPr>
          <a:xfrm>
            <a:off x="2269957" y="4924926"/>
            <a:ext cx="1451811" cy="256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3D0500-BE37-A0C3-3C96-2E05B9DF902C}"/>
              </a:ext>
            </a:extLst>
          </p:cNvPr>
          <p:cNvSpPr/>
          <p:nvPr/>
        </p:nvSpPr>
        <p:spPr>
          <a:xfrm>
            <a:off x="3328735" y="6182059"/>
            <a:ext cx="1379624" cy="256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FB653-679F-96A9-7174-BBD846262F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67238" y="1788695"/>
            <a:ext cx="6009524" cy="1537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16FE59-18D1-6477-C749-A5A20CE563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7" y="3919910"/>
            <a:ext cx="3780952" cy="210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611E7-E3D1-1EC1-BE03-8550FEAC2E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382" y="3919910"/>
            <a:ext cx="3780952" cy="21333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D1B095-C746-6138-38CC-D111BA663E1F}"/>
              </a:ext>
            </a:extLst>
          </p:cNvPr>
          <p:cNvGrpSpPr/>
          <p:nvPr/>
        </p:nvGrpSpPr>
        <p:grpSpPr>
          <a:xfrm>
            <a:off x="7508217" y="295686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E50BCA-6790-7550-F813-55792F274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B9D9FE-FA06-FDA0-91DF-C31DBCCB634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C11119-2213-7F9C-52CA-353F061AE222}"/>
              </a:ext>
            </a:extLst>
          </p:cNvPr>
          <p:cNvGrpSpPr/>
          <p:nvPr/>
        </p:nvGrpSpPr>
        <p:grpSpPr>
          <a:xfrm>
            <a:off x="2957053" y="388554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FD076D-D597-7661-E40C-0CF6BE9EB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DF2499-8F2E-4329-A165-84FB815FE80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BBE97D-E4B0-B8FD-5191-BD2D9B77F36F}"/>
              </a:ext>
            </a:extLst>
          </p:cNvPr>
          <p:cNvGrpSpPr/>
          <p:nvPr/>
        </p:nvGrpSpPr>
        <p:grpSpPr>
          <a:xfrm>
            <a:off x="7042440" y="388554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153CCB-C1F5-4526-F761-685F53D1D7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F4C86E-BD12-81E1-91EA-4AEFAFFA9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46F32E1-409A-AA35-486B-424EA6871ECD}"/>
              </a:ext>
            </a:extLst>
          </p:cNvPr>
          <p:cNvSpPr/>
          <p:nvPr/>
        </p:nvSpPr>
        <p:spPr>
          <a:xfrm>
            <a:off x="1243013" y="4643438"/>
            <a:ext cx="3049377" cy="2333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632F49-8AFD-5954-7E50-2BA461D61E9E}"/>
              </a:ext>
            </a:extLst>
          </p:cNvPr>
          <p:cNvSpPr/>
          <p:nvPr/>
        </p:nvSpPr>
        <p:spPr>
          <a:xfrm>
            <a:off x="5152014" y="4643438"/>
            <a:ext cx="3160713" cy="2333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6B9874-056A-CDF0-719C-B4F6040C36B3}"/>
              </a:ext>
            </a:extLst>
          </p:cNvPr>
          <p:cNvSpPr/>
          <p:nvPr/>
        </p:nvSpPr>
        <p:spPr>
          <a:xfrm>
            <a:off x="2110659" y="3025684"/>
            <a:ext cx="1306310" cy="2333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3BAC7E-592D-AC6E-FE26-2280BD2E2099}"/>
              </a:ext>
            </a:extLst>
          </p:cNvPr>
          <p:cNvGrpSpPr/>
          <p:nvPr/>
        </p:nvGrpSpPr>
        <p:grpSpPr>
          <a:xfrm>
            <a:off x="2957053" y="4860587"/>
            <a:ext cx="1121263" cy="964123"/>
            <a:chOff x="2957053" y="4848598"/>
            <a:chExt cx="1121263" cy="9641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277442-700B-86A3-1778-BF684602D29F}"/>
                </a:ext>
              </a:extLst>
            </p:cNvPr>
            <p:cNvSpPr txBox="1"/>
            <p:nvPr/>
          </p:nvSpPr>
          <p:spPr>
            <a:xfrm>
              <a:off x="2957053" y="4848598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Top wall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9ACBF0-9B13-0541-FD63-58A665FF127B}"/>
                </a:ext>
              </a:extLst>
            </p:cNvPr>
            <p:cNvSpPr txBox="1"/>
            <p:nvPr/>
          </p:nvSpPr>
          <p:spPr>
            <a:xfrm>
              <a:off x="2957053" y="5077639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Bottom wall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736C5C-B6D1-0D6D-46C9-6665EC5CB349}"/>
                </a:ext>
              </a:extLst>
            </p:cNvPr>
            <p:cNvSpPr txBox="1"/>
            <p:nvPr/>
          </p:nvSpPr>
          <p:spPr>
            <a:xfrm>
              <a:off x="2957053" y="5306680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Left 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206023-AACD-5902-4F9C-E69247E8ACC0}"/>
                </a:ext>
              </a:extLst>
            </p:cNvPr>
            <p:cNvSpPr txBox="1"/>
            <p:nvPr/>
          </p:nvSpPr>
          <p:spPr>
            <a:xfrm>
              <a:off x="2957053" y="5535722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Right wall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F47D8F-77B7-67E1-F396-A211DDC28990}"/>
              </a:ext>
            </a:extLst>
          </p:cNvPr>
          <p:cNvGrpSpPr/>
          <p:nvPr/>
        </p:nvGrpSpPr>
        <p:grpSpPr>
          <a:xfrm>
            <a:off x="6531618" y="4860587"/>
            <a:ext cx="1121263" cy="964123"/>
            <a:chOff x="2957053" y="4848598"/>
            <a:chExt cx="1121263" cy="9641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93FA13-5DA3-87E7-F939-787450124C95}"/>
                </a:ext>
              </a:extLst>
            </p:cNvPr>
            <p:cNvSpPr txBox="1"/>
            <p:nvPr/>
          </p:nvSpPr>
          <p:spPr>
            <a:xfrm>
              <a:off x="2957053" y="4848598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Top wall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86B6B-AC55-4A57-2E93-431E2A3957C9}"/>
                </a:ext>
              </a:extLst>
            </p:cNvPr>
            <p:cNvSpPr txBox="1"/>
            <p:nvPr/>
          </p:nvSpPr>
          <p:spPr>
            <a:xfrm>
              <a:off x="2957053" y="5077639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Bottom wall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5081E5-A4E3-BBC2-A23B-C82381C65BCC}"/>
                </a:ext>
              </a:extLst>
            </p:cNvPr>
            <p:cNvSpPr txBox="1"/>
            <p:nvPr/>
          </p:nvSpPr>
          <p:spPr>
            <a:xfrm>
              <a:off x="2957053" y="5306680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Left wall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BBC045-FA4B-995F-3A38-A73AEBE422B1}"/>
                </a:ext>
              </a:extLst>
            </p:cNvPr>
            <p:cNvSpPr txBox="1"/>
            <p:nvPr/>
          </p:nvSpPr>
          <p:spPr>
            <a:xfrm>
              <a:off x="2957053" y="5535722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Right wall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0FBCEF9-A911-E5ED-D645-FEEDFE165D83}"/>
              </a:ext>
            </a:extLst>
          </p:cNvPr>
          <p:cNvSpPr txBox="1"/>
          <p:nvPr/>
        </p:nvSpPr>
        <p:spPr>
          <a:xfrm>
            <a:off x="627667" y="6099739"/>
            <a:ext cx="3780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Zero </a:t>
            </a:r>
            <a:r>
              <a:rPr lang="en-US" sz="1400" b="1" dirty="0">
                <a:solidFill>
                  <a:srgbClr val="7030A0"/>
                </a:solidFill>
              </a:rPr>
              <a:t>gradient</a:t>
            </a:r>
            <a:r>
              <a:rPr lang="en-US" sz="1400" dirty="0">
                <a:solidFill>
                  <a:srgbClr val="7030A0"/>
                </a:solidFill>
              </a:rPr>
              <a:t> at the 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7906B2-21D3-BB77-7419-F79DA27444C0}"/>
              </a:ext>
            </a:extLst>
          </p:cNvPr>
          <p:cNvSpPr txBox="1"/>
          <p:nvPr/>
        </p:nvSpPr>
        <p:spPr>
          <a:xfrm>
            <a:off x="4735382" y="6099739"/>
            <a:ext cx="377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Zero </a:t>
            </a:r>
            <a:r>
              <a:rPr lang="en-US" sz="1400" b="1" dirty="0">
                <a:solidFill>
                  <a:srgbClr val="7030A0"/>
                </a:solidFill>
              </a:rPr>
              <a:t>volts</a:t>
            </a:r>
            <a:r>
              <a:rPr lang="en-US" sz="1400" dirty="0">
                <a:solidFill>
                  <a:srgbClr val="7030A0"/>
                </a:solidFill>
              </a:rPr>
              <a:t> at the walls</a:t>
            </a:r>
          </a:p>
        </p:txBody>
      </p:sp>
    </p:spTree>
    <p:extLst>
      <p:ext uri="{BB962C8B-B14F-4D97-AF65-F5344CB8AC3E}">
        <p14:creationId xmlns:p14="http://schemas.microsoft.com/office/powerpoint/2010/main" val="18922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" grpId="0" animBg="1"/>
      <p:bldP spid="29" grpId="0"/>
      <p:bldP spid="3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92655-0785-8004-76AD-64C0DBF5C8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34" y="1369564"/>
            <a:ext cx="5447619" cy="14285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CFEE81-2424-5166-8CC4-B9292D8C8174}"/>
              </a:ext>
            </a:extLst>
          </p:cNvPr>
          <p:cNvGrpSpPr/>
          <p:nvPr/>
        </p:nvGrpSpPr>
        <p:grpSpPr>
          <a:xfrm>
            <a:off x="7119891" y="180366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5D9F8A-10C3-67E5-B758-605766B29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5A6E2-E760-A283-DE2E-2CEB381A3B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BEE84-5037-4EED-7AB2-011D97C8BC50}"/>
              </a:ext>
            </a:extLst>
          </p:cNvPr>
          <p:cNvSpPr/>
          <p:nvPr/>
        </p:nvSpPr>
        <p:spPr>
          <a:xfrm>
            <a:off x="5188245" y="1872175"/>
            <a:ext cx="164805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4F9539-FDA2-D5C6-15B6-07AAD72C9F9B}"/>
              </a:ext>
            </a:extLst>
          </p:cNvPr>
          <p:cNvSpPr/>
          <p:nvPr/>
        </p:nvSpPr>
        <p:spPr>
          <a:xfrm>
            <a:off x="5571704" y="1872175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62A886-6674-7B06-063B-3041FDEB441B}"/>
              </a:ext>
            </a:extLst>
          </p:cNvPr>
          <p:cNvSpPr/>
          <p:nvPr/>
        </p:nvSpPr>
        <p:spPr>
          <a:xfrm>
            <a:off x="5188245" y="2098667"/>
            <a:ext cx="164805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B32892-8DEB-92A2-C77F-07843929461E}"/>
              </a:ext>
            </a:extLst>
          </p:cNvPr>
          <p:cNvSpPr/>
          <p:nvPr/>
        </p:nvSpPr>
        <p:spPr>
          <a:xfrm>
            <a:off x="5571704" y="2098667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CD1410-5430-533E-93DF-AAD961845C92}"/>
              </a:ext>
            </a:extLst>
          </p:cNvPr>
          <p:cNvGrpSpPr/>
          <p:nvPr/>
        </p:nvGrpSpPr>
        <p:grpSpPr>
          <a:xfrm>
            <a:off x="7119891" y="202389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E38486-DF68-FCC2-AE35-D3FB2188DC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E1114D-FB5D-68CA-A3D7-0A62064766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866768-1885-BAB9-A419-024B91749FF4}"/>
              </a:ext>
            </a:extLst>
          </p:cNvPr>
          <p:cNvGrpSpPr/>
          <p:nvPr/>
        </p:nvGrpSpPr>
        <p:grpSpPr>
          <a:xfrm>
            <a:off x="3960912" y="2247264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373CEC-22BA-A40E-0ACB-F4BCD175BF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50BE22-82E2-6E90-42EE-F5B56C4A3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00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6385FE2-FEBF-93CD-6A90-46C16EFC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14" y="3024627"/>
            <a:ext cx="5857143" cy="3304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92655-0785-8004-76AD-64C0DBF5C8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34" y="1369564"/>
            <a:ext cx="5447619" cy="142857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5BC6718-53F6-0C93-6836-7AA91C5A7D4F}"/>
              </a:ext>
            </a:extLst>
          </p:cNvPr>
          <p:cNvGrpSpPr/>
          <p:nvPr/>
        </p:nvGrpSpPr>
        <p:grpSpPr>
          <a:xfrm>
            <a:off x="5141044" y="301081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92DD69D-8358-52F1-5462-05AE810560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3711AD-5599-7FC5-F82A-DBFF5D9359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381C1F3-F88A-3861-9C69-6F2047B69BC4}"/>
              </a:ext>
            </a:extLst>
          </p:cNvPr>
          <p:cNvSpPr/>
          <p:nvPr/>
        </p:nvSpPr>
        <p:spPr>
          <a:xfrm>
            <a:off x="3601297" y="3079744"/>
            <a:ext cx="1275503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BE4E5C-ABCA-8CE4-4897-815CC0EE5EEE}"/>
              </a:ext>
            </a:extLst>
          </p:cNvPr>
          <p:cNvSpPr/>
          <p:nvPr/>
        </p:nvSpPr>
        <p:spPr>
          <a:xfrm>
            <a:off x="5571704" y="1872175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2325417-778F-5F57-9731-56356AF8FE63}"/>
              </a:ext>
            </a:extLst>
          </p:cNvPr>
          <p:cNvCxnSpPr>
            <a:cxnSpLocks/>
            <a:stCxn id="14" idx="1"/>
            <a:endCxn id="10" idx="0"/>
          </p:cNvCxnSpPr>
          <p:nvPr/>
        </p:nvCxnSpPr>
        <p:spPr>
          <a:xfrm rot="10800000" flipV="1">
            <a:off x="4239050" y="1985530"/>
            <a:ext cx="1332655" cy="109421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12EAD0-4704-A714-B6AD-E0139BF12B2E}"/>
              </a:ext>
            </a:extLst>
          </p:cNvPr>
          <p:cNvGrpSpPr/>
          <p:nvPr/>
        </p:nvGrpSpPr>
        <p:grpSpPr>
          <a:xfrm>
            <a:off x="3495368" y="331946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F0960-1A32-0F40-BBF7-5C84A92CCB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850A4-11F4-AFC9-1EE2-45A05497763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42F18D-3643-DE54-9711-980F6DF420FA}"/>
              </a:ext>
            </a:extLst>
          </p:cNvPr>
          <p:cNvSpPr txBox="1"/>
          <p:nvPr/>
        </p:nvSpPr>
        <p:spPr>
          <a:xfrm>
            <a:off x="5101187" y="3279353"/>
            <a:ext cx="198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Left plate at -1 Volts</a:t>
            </a:r>
          </a:p>
          <a:p>
            <a:r>
              <a:rPr lang="en-US" sz="1400" dirty="0">
                <a:solidFill>
                  <a:srgbClr val="FFFF00"/>
                </a:solidFill>
              </a:rPr>
              <a:t>Right plate at +1 Volts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826075-2357-3E1E-E97E-EE1A697F9E14}"/>
              </a:ext>
            </a:extLst>
          </p:cNvPr>
          <p:cNvGrpSpPr/>
          <p:nvPr/>
        </p:nvGrpSpPr>
        <p:grpSpPr>
          <a:xfrm>
            <a:off x="2724801" y="3905322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3E1FC-9341-2833-8EFB-79DBAC92E49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239599-69D6-972D-1B1E-F90D552DC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59D7EA-D3C3-0662-0512-C2150962A54A}"/>
              </a:ext>
            </a:extLst>
          </p:cNvPr>
          <p:cNvGrpSpPr/>
          <p:nvPr/>
        </p:nvGrpSpPr>
        <p:grpSpPr>
          <a:xfrm>
            <a:off x="4159758" y="4139630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85DFA8-9395-7432-35FD-B1BF1CCAE50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0447090-9EA7-3022-67D1-9EEC40022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8E996-DA31-3969-EBEF-9EB7452615B6}"/>
                  </a:ext>
                </a:extLst>
              </p:cNvPr>
              <p:cNvSpPr txBox="1"/>
              <p:nvPr/>
            </p:nvSpPr>
            <p:spPr>
              <a:xfrm>
                <a:off x="5266134" y="3831633"/>
                <a:ext cx="19852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Discretize over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grid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8E996-DA31-3969-EBEF-9EB745261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134" y="3831633"/>
                <a:ext cx="1985230" cy="523220"/>
              </a:xfrm>
              <a:prstGeom prst="rect">
                <a:avLst/>
              </a:prstGeom>
              <a:blipFill>
                <a:blip r:embed="rId4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6347C6D-1167-BB21-7FA1-05AE5C043064}"/>
              </a:ext>
            </a:extLst>
          </p:cNvPr>
          <p:cNvSpPr txBox="1"/>
          <p:nvPr/>
        </p:nvSpPr>
        <p:spPr>
          <a:xfrm>
            <a:off x="5101187" y="4383914"/>
            <a:ext cx="2328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Each plate is 40 rows tall by</a:t>
            </a:r>
          </a:p>
          <a:p>
            <a:r>
              <a:rPr lang="en-US" sz="1400" dirty="0">
                <a:solidFill>
                  <a:srgbClr val="FFFF00"/>
                </a:solidFill>
              </a:rPr>
              <a:t>1 column wide, separated by 40 </a:t>
            </a:r>
            <a:r>
              <a:rPr lang="en-US" sz="1400" i="1" dirty="0">
                <a:solidFill>
                  <a:srgbClr val="FFFF00"/>
                </a:solidFill>
              </a:rPr>
              <a:t>columns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CF186E-435F-E1F3-B688-2A695B546BC6}"/>
              </a:ext>
            </a:extLst>
          </p:cNvPr>
          <p:cNvSpPr/>
          <p:nvPr/>
        </p:nvSpPr>
        <p:spPr>
          <a:xfrm>
            <a:off x="2402681" y="4476958"/>
            <a:ext cx="1147763" cy="1850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8947AC-FB97-0AF8-2ED9-3214760C062C}"/>
              </a:ext>
            </a:extLst>
          </p:cNvPr>
          <p:cNvGrpSpPr/>
          <p:nvPr/>
        </p:nvGrpSpPr>
        <p:grpSpPr>
          <a:xfrm>
            <a:off x="4753458" y="5069709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466912-838A-9790-1EBE-AFC552B3F8E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FB2765C-F1C5-42F0-D0A8-C9DF3E223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D634D21-84CC-11EB-223D-CC5718E7B3C9}"/>
              </a:ext>
            </a:extLst>
          </p:cNvPr>
          <p:cNvSpPr txBox="1"/>
          <p:nvPr/>
        </p:nvSpPr>
        <p:spPr>
          <a:xfrm>
            <a:off x="5266134" y="5292961"/>
            <a:ext cx="198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Boolean indexing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A07F36-6E37-73C4-B175-9EBA5FFA62FB}"/>
                  </a:ext>
                </a:extLst>
              </p:cNvPr>
              <p:cNvSpPr txBox="1"/>
              <p:nvPr/>
            </p:nvSpPr>
            <p:spPr>
              <a:xfrm>
                <a:off x="7486650" y="5609278"/>
                <a:ext cx="1381403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A07F36-6E37-73C4-B175-9EBA5FFA6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5609278"/>
                <a:ext cx="1381403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5703A2CF-70A3-EDCE-4BFB-7B08C7EC28CE}"/>
              </a:ext>
            </a:extLst>
          </p:cNvPr>
          <p:cNvSpPr/>
          <p:nvPr/>
        </p:nvSpPr>
        <p:spPr>
          <a:xfrm>
            <a:off x="2580546" y="5843587"/>
            <a:ext cx="2943954" cy="2077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DB9687C-1567-A95D-2DF0-E70A57832122}"/>
              </a:ext>
            </a:extLst>
          </p:cNvPr>
          <p:cNvGrpSpPr/>
          <p:nvPr/>
        </p:nvGrpSpPr>
        <p:grpSpPr>
          <a:xfrm>
            <a:off x="3355318" y="5991099"/>
            <a:ext cx="1076632" cy="369332"/>
            <a:chOff x="2157212" y="5373058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C5E49B-0EFF-A8CA-B863-0FA484B6773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EBF36EC-143F-6F0A-61C0-438664CB3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B670477-4106-84F9-D161-556370782FC1}"/>
              </a:ext>
            </a:extLst>
          </p:cNvPr>
          <p:cNvSpPr/>
          <p:nvPr/>
        </p:nvSpPr>
        <p:spPr>
          <a:xfrm>
            <a:off x="8055413" y="5850731"/>
            <a:ext cx="250171" cy="207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8293-607A-DADE-1617-7D876CFF4AB3}"/>
              </a:ext>
            </a:extLst>
          </p:cNvPr>
          <p:cNvSpPr txBox="1"/>
          <p:nvPr/>
        </p:nvSpPr>
        <p:spPr>
          <a:xfrm>
            <a:off x="2355210" y="5567626"/>
            <a:ext cx="3386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2=2D, 1=one grid step away from center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625267-7E95-56E9-E332-DBE3DC578EDF}"/>
                  </a:ext>
                </a:extLst>
              </p:cNvPr>
              <p:cNvSpPr txBox="1"/>
              <p:nvPr/>
            </p:nvSpPr>
            <p:spPr>
              <a:xfrm>
                <a:off x="7500497" y="4762110"/>
                <a:ext cx="1381403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625267-7E95-56E9-E332-DBE3DC578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497" y="4762110"/>
                <a:ext cx="1381403" cy="684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91518F-420E-DC1B-AB6F-D34B03766EF8}"/>
              </a:ext>
            </a:extLst>
          </p:cNvPr>
          <p:cNvCxnSpPr>
            <a:cxnSpLocks/>
          </p:cNvCxnSpPr>
          <p:nvPr/>
        </p:nvCxnSpPr>
        <p:spPr>
          <a:xfrm flipH="1">
            <a:off x="3167063" y="4569495"/>
            <a:ext cx="188255" cy="157286"/>
          </a:xfrm>
          <a:prstGeom prst="straightConnector1">
            <a:avLst/>
          </a:prstGeom>
          <a:ln w="127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17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  <p:bldP spid="37" grpId="0"/>
      <p:bldP spid="38" grpId="0"/>
      <p:bldP spid="39" grpId="0" animBg="1"/>
      <p:bldP spid="43" grpId="0"/>
      <p:bldP spid="48" grpId="0"/>
      <p:bldP spid="49" grpId="0" animBg="1"/>
      <p:bldP spid="53" grpId="0" animBg="1"/>
      <p:bldP spid="11" grpId="0"/>
      <p:bldP spid="1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6A2FE-8DD2-DD72-1E58-CB6183D983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71" y="1561394"/>
            <a:ext cx="5142857" cy="257142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9FA7056-C59F-F8B9-C338-3C8C35348016}"/>
              </a:ext>
            </a:extLst>
          </p:cNvPr>
          <p:cNvGrpSpPr/>
          <p:nvPr/>
        </p:nvGrpSpPr>
        <p:grpSpPr>
          <a:xfrm>
            <a:off x="3261168" y="150602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76C830-316F-2521-1446-582BDF81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BD725C-6B3C-4971-4859-3AA31467CA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BD5412-4340-69B8-9AFE-260A012CCB9E}"/>
              </a:ext>
            </a:extLst>
          </p:cNvPr>
          <p:cNvGrpSpPr/>
          <p:nvPr/>
        </p:nvGrpSpPr>
        <p:grpSpPr>
          <a:xfrm>
            <a:off x="4218837" y="1746060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0D66E2-C70A-5267-0474-7BA2E69CF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AF8DC5-29D7-0538-F356-7B6E4318484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0F4F2A1-1735-A39C-7F17-332D9D39A030}"/>
              </a:ext>
            </a:extLst>
          </p:cNvPr>
          <p:cNvSpPr txBox="1"/>
          <p:nvPr/>
        </p:nvSpPr>
        <p:spPr>
          <a:xfrm>
            <a:off x="1269580" y="4293343"/>
            <a:ext cx="691474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Output size</a:t>
            </a:r>
            <a:r>
              <a:rPr lang="en-US" sz="1600" dirty="0"/>
              <a:t>: The </a:t>
            </a:r>
            <a:r>
              <a:rPr lang="en-US" sz="1600" b="1" dirty="0">
                <a:solidFill>
                  <a:srgbClr val="7030A0"/>
                </a:solidFill>
              </a:rPr>
              <a:t>constant</a:t>
            </a:r>
            <a:r>
              <a:rPr lang="en-US" sz="1600" dirty="0"/>
              <a:t> mode ensures the </a:t>
            </a:r>
            <a:r>
              <a:rPr lang="en-US" sz="1600" b="1" dirty="0">
                <a:solidFill>
                  <a:srgbClr val="00B050"/>
                </a:solidFill>
              </a:rPr>
              <a:t>output</a:t>
            </a:r>
            <a:r>
              <a:rPr lang="en-US" sz="1600" dirty="0"/>
              <a:t> grid is the same as the </a:t>
            </a:r>
            <a:r>
              <a:rPr lang="en-US" sz="1600" b="1" dirty="0">
                <a:solidFill>
                  <a:srgbClr val="0070C0"/>
                </a:solidFill>
              </a:rPr>
              <a:t>input</a:t>
            </a:r>
            <a:r>
              <a:rPr lang="en-US" sz="1600" dirty="0"/>
              <a:t> grid</a:t>
            </a:r>
            <a:endParaRPr lang="en-US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Zero-padding</a:t>
            </a:r>
            <a:r>
              <a:rPr lang="en-US" sz="1600" dirty="0"/>
              <a:t>: The input grid is extended with zeros beyond its boundaries </a:t>
            </a:r>
            <a:r>
              <a:rPr lang="en-US" sz="1600" u="sng" dirty="0"/>
              <a:t>before</a:t>
            </a:r>
            <a:r>
              <a:rPr lang="en-US" sz="1600" dirty="0"/>
              <a:t> the convolution operation. This padding ensures that the kernel can overlap with all elements of the input grid, </a:t>
            </a:r>
            <a:r>
              <a:rPr lang="en-US" sz="1600" i="1" dirty="0"/>
              <a:t>even those near the edges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Convolution operation</a:t>
            </a:r>
            <a:r>
              <a:rPr lang="en-US" sz="1600" dirty="0"/>
              <a:t>: The kernel slides over the extended input grid, computing the </a:t>
            </a:r>
            <a:r>
              <a:rPr lang="en-US" sz="1600" b="1" dirty="0">
                <a:solidFill>
                  <a:srgbClr val="FF0000"/>
                </a:solidFill>
              </a:rPr>
              <a:t>dot product </a:t>
            </a:r>
            <a:r>
              <a:rPr lang="en-US" sz="1600" dirty="0"/>
              <a:t>at each input grid position</a:t>
            </a:r>
            <a:endParaRPr lang="en-US" sz="1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BEC569-CCBA-CF38-D574-177866880103}"/>
              </a:ext>
            </a:extLst>
          </p:cNvPr>
          <p:cNvGrpSpPr/>
          <p:nvPr/>
        </p:nvGrpSpPr>
        <p:grpSpPr>
          <a:xfrm>
            <a:off x="7140290" y="2193984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D74A1D-F48D-05D7-3085-10F64CF448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5C4F35-09EE-5EE0-447F-6D0A6FF5D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17A8C4D-6FDF-F1D7-858F-0BC899C72C23}"/>
              </a:ext>
            </a:extLst>
          </p:cNvPr>
          <p:cNvSpPr/>
          <p:nvPr/>
        </p:nvSpPr>
        <p:spPr>
          <a:xfrm>
            <a:off x="5554413" y="2267107"/>
            <a:ext cx="1428278" cy="2191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D7C86F-A5B7-4F5E-7CB3-83A6D2227B3D}"/>
              </a:ext>
            </a:extLst>
          </p:cNvPr>
          <p:cNvGrpSpPr/>
          <p:nvPr/>
        </p:nvGrpSpPr>
        <p:grpSpPr>
          <a:xfrm>
            <a:off x="5905245" y="2662442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7975FB-B0BC-819E-A798-9698756244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D6649F-C2F6-A272-50BA-302BB0CF5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B5FF27-2861-0392-A899-D8FEC7F0D011}"/>
              </a:ext>
            </a:extLst>
          </p:cNvPr>
          <p:cNvGrpSpPr/>
          <p:nvPr/>
        </p:nvGrpSpPr>
        <p:grpSpPr>
          <a:xfrm>
            <a:off x="5626520" y="3173936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56DCA2-625C-F0D0-FD15-A5F988EE470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D97EA04-8170-6619-027A-ED63C6D42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94550D-21E7-B865-400F-A6661E1292D0}"/>
              </a:ext>
            </a:extLst>
          </p:cNvPr>
          <p:cNvGrpSpPr/>
          <p:nvPr/>
        </p:nvGrpSpPr>
        <p:grpSpPr>
          <a:xfrm>
            <a:off x="4039540" y="3802553"/>
            <a:ext cx="1076632" cy="369332"/>
            <a:chOff x="2157212" y="5373058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814B7BB-0A9A-345D-5101-5D9E7033962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19D658-95C0-7799-944E-E9F1B6B6A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23116F-E1A9-BF7C-71B5-97D6537E3833}"/>
              </a:ext>
            </a:extLst>
          </p:cNvPr>
          <p:cNvSpPr txBox="1"/>
          <p:nvPr/>
        </p:nvSpPr>
        <p:spPr>
          <a:xfrm>
            <a:off x="4266602" y="1529711"/>
            <a:ext cx="263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Max iterations to achieve stasis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558EBA-97F0-D66E-4270-BA216AF9E483}"/>
              </a:ext>
            </a:extLst>
          </p:cNvPr>
          <p:cNvSpPr/>
          <p:nvPr/>
        </p:nvSpPr>
        <p:spPr>
          <a:xfrm>
            <a:off x="2611262" y="2962048"/>
            <a:ext cx="2504910" cy="2191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6F1B4-F841-FA77-E15C-B348BA5533C3}"/>
              </a:ext>
            </a:extLst>
          </p:cNvPr>
          <p:cNvSpPr/>
          <p:nvPr/>
        </p:nvSpPr>
        <p:spPr>
          <a:xfrm>
            <a:off x="2604912" y="2505718"/>
            <a:ext cx="3015258" cy="2191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7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" grpId="0"/>
      <p:bldP spid="5" grpId="0" animBg="1"/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56EDCC0-0B43-4CB8-05ED-0E4AB5C29D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5" y="1778491"/>
            <a:ext cx="6876190" cy="351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87CFA2-823F-58E9-3EAB-C36A4B97F423}"/>
              </a:ext>
            </a:extLst>
          </p:cNvPr>
          <p:cNvGrpSpPr/>
          <p:nvPr/>
        </p:nvGrpSpPr>
        <p:grpSpPr>
          <a:xfrm>
            <a:off x="8034926" y="1972607"/>
            <a:ext cx="888713" cy="369332"/>
            <a:chOff x="4968362" y="2079211"/>
            <a:chExt cx="888713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1CCA6E-D21B-4B4B-F042-0C852B94B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48042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5A16C3-7CDC-84D5-5341-DBCB4DB88C16}"/>
                </a:ext>
              </a:extLst>
            </p:cNvPr>
            <p:cNvSpPr txBox="1"/>
            <p:nvPr/>
          </p:nvSpPr>
          <p:spPr>
            <a:xfrm>
              <a:off x="5473617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2C8D3-E4C5-B352-8381-370691B1B825}"/>
              </a:ext>
            </a:extLst>
          </p:cNvPr>
          <p:cNvSpPr/>
          <p:nvPr/>
        </p:nvSpPr>
        <p:spPr>
          <a:xfrm>
            <a:off x="6989841" y="2054802"/>
            <a:ext cx="882991" cy="204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8A12D5-E392-C285-B85B-7C394E008735}"/>
              </a:ext>
            </a:extLst>
          </p:cNvPr>
          <p:cNvGrpSpPr/>
          <p:nvPr/>
        </p:nvGrpSpPr>
        <p:grpSpPr>
          <a:xfrm>
            <a:off x="5931910" y="219720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7A5E8D6-39BF-6F1C-F657-28E2321E1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6AC6B5-26E8-F1BB-758F-6786CD48F6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0422EA-9620-DE48-3974-A22EDCC3FF8D}"/>
              </a:ext>
            </a:extLst>
          </p:cNvPr>
          <p:cNvGrpSpPr/>
          <p:nvPr/>
        </p:nvGrpSpPr>
        <p:grpSpPr>
          <a:xfrm>
            <a:off x="4436547" y="2681702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222C99-E3A0-B38C-CF39-3C4B1A7CE3F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B1D61C-45F6-BA9B-79CF-E2E9A7DA4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0368351-769E-13A2-2341-F355CA75CA96}"/>
              </a:ext>
            </a:extLst>
          </p:cNvPr>
          <p:cNvSpPr txBox="1"/>
          <p:nvPr/>
        </p:nvSpPr>
        <p:spPr>
          <a:xfrm>
            <a:off x="3177814" y="3519035"/>
            <a:ext cx="29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 function name has an intrinsic value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3B7B88-2B91-A0E2-7168-D3F2721F6482}"/>
              </a:ext>
            </a:extLst>
          </p:cNvPr>
          <p:cNvGrpSpPr/>
          <p:nvPr/>
        </p:nvGrpSpPr>
        <p:grpSpPr>
          <a:xfrm>
            <a:off x="4664895" y="3803320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6D5FBB-15AD-9F66-469D-FA10C16B386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780FBC2-AA0A-C31D-8523-6532E8427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3055C4B-99FA-EBF7-4E30-FBCAA2BC692C}"/>
              </a:ext>
            </a:extLst>
          </p:cNvPr>
          <p:cNvGrpSpPr/>
          <p:nvPr/>
        </p:nvGrpSpPr>
        <p:grpSpPr>
          <a:xfrm>
            <a:off x="3367904" y="4946873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8EA801-CFE9-FCB4-A798-10A430C9B1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0634A03-B0E3-969A-134F-8A7533247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896AD1-5AC5-C8D5-3E9E-D69CC4B673FB}"/>
              </a:ext>
            </a:extLst>
          </p:cNvPr>
          <p:cNvSpPr txBox="1"/>
          <p:nvPr/>
        </p:nvSpPr>
        <p:spPr>
          <a:xfrm>
            <a:off x="4457174" y="4927730"/>
            <a:ext cx="2551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We are modeling a square grid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372F66-8C8B-FA30-5DF7-EC7A80E4729C}"/>
              </a:ext>
            </a:extLst>
          </p:cNvPr>
          <p:cNvSpPr/>
          <p:nvPr/>
        </p:nvSpPr>
        <p:spPr>
          <a:xfrm>
            <a:off x="1497024" y="3874213"/>
            <a:ext cx="1276404" cy="204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6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  <p:bldP spid="39" grpId="0"/>
      <p:bldP spid="4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E112A-4D72-8A6B-EDCD-2B8C1554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631679"/>
            <a:ext cx="7557025" cy="4645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3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13932</TotalTime>
  <Words>4545</Words>
  <Application>Microsoft Office PowerPoint</Application>
  <PresentationFormat>On-screen Show (4:3)</PresentationFormat>
  <Paragraphs>872</Paragraphs>
  <Slides>105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Topic 02 – Goals – Part 1 of 3</vt:lpstr>
      <vt:lpstr>Modelling Nuclear Decay</vt:lpstr>
      <vt:lpstr>Modelling Nuclear Decay</vt:lpstr>
      <vt:lpstr>Modelling Carbon-14 Decay</vt:lpstr>
      <vt:lpstr>Open carbon14_decay.py</vt:lpstr>
      <vt:lpstr>View carbon14_decay.py</vt:lpstr>
      <vt:lpstr>Run carbon14_decay.py</vt:lpstr>
      <vt:lpstr>Fluorine-18</vt:lpstr>
      <vt:lpstr>Fluorine-18</vt:lpstr>
      <vt:lpstr>Open fluorine18_decay.py</vt:lpstr>
      <vt:lpstr>Run fluorine18_decay.py</vt:lpstr>
      <vt:lpstr>Modelling a Simple Pendulum</vt:lpstr>
      <vt:lpstr>Modelling a Simple Pendulum</vt:lpstr>
      <vt:lpstr>Open euler_pendulum.py</vt:lpstr>
      <vt:lpstr>View euler_pendulum.py</vt:lpstr>
      <vt:lpstr>Run euler_pendulum.py</vt:lpstr>
      <vt:lpstr>Numerical Instability of Euler's Method For Oscillatory Modes</vt:lpstr>
      <vt:lpstr>Cromer's Fix to Euler's Method</vt:lpstr>
      <vt:lpstr>Open cromer_pendulum.py</vt:lpstr>
      <vt:lpstr>Run cromer_pendulum.py</vt:lpstr>
      <vt:lpstr>Runge-Kutta Methods</vt:lpstr>
      <vt:lpstr>Runge-Kutta Methods</vt:lpstr>
      <vt:lpstr>Nonlinear Ordinary Differential Equation</vt:lpstr>
      <vt:lpstr>Nonlinear Ordinary Differential Equation</vt:lpstr>
      <vt:lpstr>Open nonlinear_ode.py</vt:lpstr>
      <vt:lpstr>View nonlinear_ode.py</vt:lpstr>
      <vt:lpstr>Run nonlinear_ode.py</vt:lpstr>
      <vt:lpstr>Run nonlinear_ode.py</vt:lpstr>
      <vt:lpstr>Runge-Kutta Methods</vt:lpstr>
      <vt:lpstr>PowerPoint Presentation</vt:lpstr>
      <vt:lpstr>Topic 04 – Goals - Part 2 of 3</vt:lpstr>
      <vt:lpstr>Solve ODEs with SciPy</vt:lpstr>
      <vt:lpstr>Scientific Computing with Python</vt:lpstr>
      <vt:lpstr>Scientific Computing with Python</vt:lpstr>
      <vt:lpstr>Modelling a Simple Pendulum</vt:lpstr>
      <vt:lpstr>Open scipy_pendulum.py</vt:lpstr>
      <vt:lpstr>View scipy_pendulum.py</vt:lpstr>
      <vt:lpstr>View scipy_pendulum.py</vt:lpstr>
      <vt:lpstr>Run scipy_pendulum.py</vt:lpstr>
      <vt:lpstr>Damped Harmonic Oscillator</vt:lpstr>
      <vt:lpstr>Damped Harmonic Oscillator</vt:lpstr>
      <vt:lpstr>Damped Harmonic Oscillator</vt:lpstr>
      <vt:lpstr>Open damped_pendulum.py</vt:lpstr>
      <vt:lpstr>View damped_pendulum.py</vt:lpstr>
      <vt:lpstr>View damped_pendulum.py</vt:lpstr>
      <vt:lpstr>View damped_pendulum.py</vt:lpstr>
      <vt:lpstr>Run damped_pendulum.py</vt:lpstr>
      <vt:lpstr>Damped Harmonic Oscillator</vt:lpstr>
      <vt:lpstr>Tuned Mass Dampers</vt:lpstr>
      <vt:lpstr>Tuned Mass Dampers</vt:lpstr>
      <vt:lpstr>Coupled Harmonograph</vt:lpstr>
      <vt:lpstr>Coupled Harmonograph</vt:lpstr>
      <vt:lpstr>Open harmonograph.py</vt:lpstr>
      <vt:lpstr>View harmonograph.py</vt:lpstr>
      <vt:lpstr>View harmonograph.py</vt:lpstr>
      <vt:lpstr>Run harmonograph.py</vt:lpstr>
      <vt:lpstr>Lissajous Figures</vt:lpstr>
      <vt:lpstr>Lissajous Orbits</vt:lpstr>
      <vt:lpstr>Lissajous Orbits</vt:lpstr>
      <vt:lpstr>Lissajous Orbits</vt:lpstr>
      <vt:lpstr>PowerPoint Presentation</vt:lpstr>
      <vt:lpstr>Estes Model Rocket</vt:lpstr>
      <vt:lpstr>Estes Model Rocket</vt:lpstr>
      <vt:lpstr>Estes Model Rocket</vt:lpstr>
      <vt:lpstr>Open estes_rocket.py</vt:lpstr>
      <vt:lpstr>View estes_rocket.py</vt:lpstr>
      <vt:lpstr>View estes_rocket.py</vt:lpstr>
      <vt:lpstr>View estes_rocket.py</vt:lpstr>
      <vt:lpstr>View estes_rocket.py</vt:lpstr>
      <vt:lpstr>Run estes_rocket.py</vt:lpstr>
      <vt:lpstr>Topic 02 – Goals – Part 3 of 3</vt:lpstr>
      <vt:lpstr>PowerPoint Presentation</vt:lpstr>
      <vt:lpstr>Open predator_prey.py</vt:lpstr>
      <vt:lpstr>View predator_prey.py</vt:lpstr>
      <vt:lpstr>View predator_prey.py</vt:lpstr>
      <vt:lpstr>Run predator_prey.py</vt:lpstr>
      <vt:lpstr>PowerPoint Presentation</vt:lpstr>
      <vt:lpstr>PowerPoint Presentation</vt:lpstr>
      <vt:lpstr>Open epidemiology.py</vt:lpstr>
      <vt:lpstr>View epidemiology.py</vt:lpstr>
      <vt:lpstr>View epidemiology.py</vt:lpstr>
      <vt:lpstr>Run epidemiology.py</vt:lpstr>
      <vt:lpstr>PowerPoint Presentation</vt:lpstr>
      <vt:lpstr>Electrostatic Field in Parallel Plates</vt:lpstr>
      <vt:lpstr>Electrostatic Field in Parallel Plates</vt:lpstr>
      <vt:lpstr>PowerPoint Presentation</vt:lpstr>
      <vt:lpstr>Electric Field Potential Between Charges</vt:lpstr>
      <vt:lpstr>Electrostatic Field in Parallel Plates</vt:lpstr>
      <vt:lpstr>Electrostatic Field in Parallel Plates</vt:lpstr>
      <vt:lpstr>Electrostatic Field in Parallel Plates</vt:lpstr>
      <vt:lpstr>Electrostatic Field in Parallel Plates</vt:lpstr>
      <vt:lpstr>Electrostatic Field in Parallel Plates</vt:lpstr>
      <vt:lpstr>Open parallel_plates.py</vt:lpstr>
      <vt:lpstr>View parallel_plates.py</vt:lpstr>
      <vt:lpstr>View parallel_plates.py</vt:lpstr>
      <vt:lpstr>View parallel_plates.py</vt:lpstr>
      <vt:lpstr>View parallel_plates.py</vt:lpstr>
      <vt:lpstr>Run parallel_plates.py</vt:lpstr>
      <vt:lpstr>Edit parallel_plates.py</vt:lpstr>
      <vt:lpstr>Run parallel_plates.py</vt:lpstr>
      <vt:lpstr>Edit parallel_plates.py</vt:lpstr>
      <vt:lpstr>Run parallel_plates.py</vt:lpstr>
      <vt:lpstr>Topic 02 – Now You Know…</vt:lpstr>
      <vt:lpstr>Topic 02 – 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1069</cp:revision>
  <cp:lastPrinted>2015-06-01T00:45:11Z</cp:lastPrinted>
  <dcterms:created xsi:type="dcterms:W3CDTF">2014-09-21T17:58:26Z</dcterms:created>
  <dcterms:modified xsi:type="dcterms:W3CDTF">2026-01-09T03:18:51Z</dcterms:modified>
</cp:coreProperties>
</file>